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7" r:id="rId3"/>
    <p:sldId id="258" r:id="rId4"/>
    <p:sldId id="259" r:id="rId5"/>
    <p:sldId id="260" r:id="rId6"/>
    <p:sldId id="261" r:id="rId7"/>
    <p:sldId id="262" r:id="rId8"/>
    <p:sldId id="263" r:id="rId9"/>
    <p:sldId id="264" r:id="rId10"/>
    <p:sldId id="265" r:id="rId11"/>
    <p:sldId id="267" r:id="rId12"/>
    <p:sldId id="274" r:id="rId13"/>
    <p:sldId id="275" r:id="rId14"/>
    <p:sldId id="276" r:id="rId15"/>
    <p:sldId id="277" r:id="rId16"/>
    <p:sldId id="278" r:id="rId17"/>
    <p:sldId id="279" r:id="rId18"/>
    <p:sldId id="280" r:id="rId19"/>
    <p:sldId id="281" r:id="rId20"/>
    <p:sldId id="282" r:id="rId21"/>
    <p:sldId id="283" r:id="rId22"/>
    <p:sldId id="284" r:id="rId23"/>
    <p:sldId id="291" r:id="rId24"/>
    <p:sldId id="285" r:id="rId25"/>
    <p:sldId id="286" r:id="rId26"/>
    <p:sldId id="287" r:id="rId27"/>
    <p:sldId id="288" r:id="rId28"/>
    <p:sldId id="289" r:id="rId29"/>
    <p:sldId id="290" r:id="rId30"/>
    <p:sldId id="292" r:id="rId31"/>
    <p:sldId id="293" r:id="rId32"/>
    <p:sldId id="294" r:id="rId33"/>
    <p:sldId id="266" r:id="rId34"/>
    <p:sldId id="295" r:id="rId35"/>
    <p:sldId id="296" r:id="rId36"/>
    <p:sldId id="29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97253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92823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355502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4245615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68661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924749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59224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112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938069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E1F0-BE1B-CCAA-7DA4-4AFC8EBE6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93C571-3282-6923-25C0-C8B62636F7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6535D1-C666-C7C8-68AB-7853D169D642}"/>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D8A047FF-B841-D81D-57A1-689E77A369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DBCF8E-4DA1-6D3A-EC7E-D81B975E3B21}"/>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63696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B91B-CBCB-0AB9-F2AC-FD2B57157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02F8FC-BA92-D623-44A7-5BFF6902C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202798-6799-942B-CF01-89313BCC24DE}"/>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FAD73D35-E0AA-7290-B49E-271F0CCFD5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2B264B-18D4-356C-3668-7884C2E44CAF}"/>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53252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979136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AE4A-4DD0-E235-A88E-398972F738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89CDE2-D092-AAE9-0C05-D767AB6634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FFD33-FB24-8C87-A36C-9548C9B766BC}"/>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5BBA0CC1-D9C7-A4E5-A63C-824C29C2F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5F5B77-B979-E532-5FEA-DAD89D3D2F7A}"/>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69306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3CD8-F98D-2A26-14C5-80132DED33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BE6011-C31E-7401-8AA2-0EE360AEFB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DC1D36-2B9D-125D-980A-5FE26C6421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52709-E006-AB4F-355A-F9116DDE4340}"/>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a:extLst>
              <a:ext uri="{FF2B5EF4-FFF2-40B4-BE49-F238E27FC236}">
                <a16:creationId xmlns:a16="http://schemas.microsoft.com/office/drawing/2014/main" id="{F4491AA5-C77C-6270-41DF-4DC8EA0811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3B2B81-25B2-9B56-D321-D2B7712A1031}"/>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95920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1674-DAB8-194B-091D-E20F2CEC4C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C3A805-902D-B0A6-C624-61637B125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D6B3B-14D6-AAB6-774D-AE620EF3A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ECD205-FA4D-5209-C4FC-52FAA1935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68C44D-0F19-3CFF-84E2-5DA35C404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B0F27C-0158-A292-0B24-23EF85DA691A}"/>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8" name="Footer Placeholder 7">
            <a:extLst>
              <a:ext uri="{FF2B5EF4-FFF2-40B4-BE49-F238E27FC236}">
                <a16:creationId xmlns:a16="http://schemas.microsoft.com/office/drawing/2014/main" id="{C71A81D0-ECF1-3465-0749-619279265B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76D0E5-DEFE-9301-3115-FE2433C77FB1}"/>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901477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35DA-979F-085F-661A-8356759648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F17EB0-A491-BBBC-29F7-011BC19F5574}"/>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4" name="Footer Placeholder 3">
            <a:extLst>
              <a:ext uri="{FF2B5EF4-FFF2-40B4-BE49-F238E27FC236}">
                <a16:creationId xmlns:a16="http://schemas.microsoft.com/office/drawing/2014/main" id="{37B25429-305E-CFCE-C188-517181207D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1C4574-D760-1603-9B40-23060FE17415}"/>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998626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5BFE29-325F-6DE8-C8E9-ED8A96A6B460}"/>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3" name="Footer Placeholder 2">
            <a:extLst>
              <a:ext uri="{FF2B5EF4-FFF2-40B4-BE49-F238E27FC236}">
                <a16:creationId xmlns:a16="http://schemas.microsoft.com/office/drawing/2014/main" id="{648BB5C1-7985-A79C-6044-C60278E5F9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A2DD57-0246-D581-400D-8FB0FC834192}"/>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460343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B83D-2974-98E8-C032-9DD70947B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28648B-6BBE-079D-FB63-30A8C245A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D3C2F9-AC4E-ABA3-53CA-F72087D51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9FB31-396A-9A0F-4883-ED60FC9852E4}"/>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a:extLst>
              <a:ext uri="{FF2B5EF4-FFF2-40B4-BE49-F238E27FC236}">
                <a16:creationId xmlns:a16="http://schemas.microsoft.com/office/drawing/2014/main" id="{A5DB61E1-7C7F-7402-FE17-2C1FD7042B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D59E01-F9A2-86E9-FB08-DC46744F161E}"/>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177814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57B4-7619-5D89-3DDC-6676E58A1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ED40A1-A437-E174-C999-F32CF674E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6B4854-7CC3-81B8-A233-AFE2A8784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9F7B76-3A6A-63D3-16EC-C963EBF6A620}"/>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a:extLst>
              <a:ext uri="{FF2B5EF4-FFF2-40B4-BE49-F238E27FC236}">
                <a16:creationId xmlns:a16="http://schemas.microsoft.com/office/drawing/2014/main" id="{4EC9AF59-9AAD-05FF-24EA-C61B351FD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9A6392-5048-42D3-7D15-C2FA0DE9F21B}"/>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463331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2178-4D1A-D61F-1AD7-699AF4FAAC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C8D5A-01A9-D451-6BDE-FC29BD1B7F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2BBDD-AA77-F98B-80C8-29AF03771ADC}"/>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7AF022B8-FBD6-C6A3-FFC5-ACFA054CC1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FF111-433C-CCC9-706F-D9D26587CDBC}"/>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850262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A3836E-5510-0982-A8BC-31D2E7136A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AB4BB0-8B63-E2D0-928A-BC51B44B7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6DD1F1-04F3-661A-A79F-F2DEFB3A795B}"/>
              </a:ext>
            </a:extLst>
          </p:cNvPr>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C4BF69FB-2F90-8CA5-1FDD-965C3F3006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E035C6-5F33-FF7A-C637-4C1095955D9F}"/>
              </a:ext>
            </a:extLst>
          </p:cNvPr>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098107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C37AAA-7C42-4981-A8C0-A48CBB9CF66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62336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428417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C37AAA-7C42-4981-A8C0-A48CBB9CF66D}"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72565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C37AAA-7C42-4981-A8C0-A48CBB9CF66D}"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31140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C37AAA-7C42-4981-A8C0-A48CBB9CF66D}"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248541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1233478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C37AAA-7C42-4981-A8C0-A48CBB9CF66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4AD572-4A0A-46CB-AA76-83E97D5784EE}" type="slidenum">
              <a:rPr lang="en-IN" smtClean="0"/>
              <a:t>‹#›</a:t>
            </a:fld>
            <a:endParaRPr lang="en-IN"/>
          </a:p>
        </p:txBody>
      </p:sp>
    </p:spTree>
    <p:extLst>
      <p:ext uri="{BB962C8B-B14F-4D97-AF65-F5344CB8AC3E}">
        <p14:creationId xmlns:p14="http://schemas.microsoft.com/office/powerpoint/2010/main" val="886698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C37AAA-7C42-4981-A8C0-A48CBB9CF66D}" type="datetimeFigureOut">
              <a:rPr lang="en-IN" smtClean="0"/>
              <a:t>27-03-2024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34AD572-4A0A-46CB-AA76-83E97D5784EE}" type="slidenum">
              <a:rPr lang="en-IN" smtClean="0"/>
              <a:t>‹#›</a:t>
            </a:fld>
            <a:endParaRPr lang="en-IN"/>
          </a:p>
        </p:txBody>
      </p:sp>
    </p:spTree>
    <p:extLst>
      <p:ext uri="{BB962C8B-B14F-4D97-AF65-F5344CB8AC3E}">
        <p14:creationId xmlns:p14="http://schemas.microsoft.com/office/powerpoint/2010/main" val="1587938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9C68A-8D9E-53B6-FF71-965BE8784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0C10AF-EB07-5840-A042-72FDBFCD9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A2BC91-927B-49B3-171C-1C28D6158F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37AAA-7C42-4981-A8C0-A48CBB9CF66D}" type="datetimeFigureOut">
              <a:rPr lang="en-IN" smtClean="0"/>
              <a:t>27-03-2024</a:t>
            </a:fld>
            <a:endParaRPr lang="en-IN"/>
          </a:p>
        </p:txBody>
      </p:sp>
      <p:sp>
        <p:nvSpPr>
          <p:cNvPr id="5" name="Footer Placeholder 4">
            <a:extLst>
              <a:ext uri="{FF2B5EF4-FFF2-40B4-BE49-F238E27FC236}">
                <a16:creationId xmlns:a16="http://schemas.microsoft.com/office/drawing/2014/main" id="{E82486F6-1905-9797-966B-211C0F1F4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A77948-4A79-B03F-1745-A92F2DDF8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AD572-4A0A-46CB-AA76-83E97D5784EE}" type="slidenum">
              <a:rPr lang="en-IN" smtClean="0"/>
              <a:t>‹#›</a:t>
            </a:fld>
            <a:endParaRPr lang="en-IN"/>
          </a:p>
        </p:txBody>
      </p:sp>
    </p:spTree>
    <p:extLst>
      <p:ext uri="{BB962C8B-B14F-4D97-AF65-F5344CB8AC3E}">
        <p14:creationId xmlns:p14="http://schemas.microsoft.com/office/powerpoint/2010/main" val="14364682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D1EE-A661-F518-D36D-2C7DB882030D}"/>
              </a:ext>
            </a:extLst>
          </p:cNvPr>
          <p:cNvSpPr>
            <a:spLocks noGrp="1"/>
          </p:cNvSpPr>
          <p:nvPr>
            <p:ph type="title"/>
          </p:nvPr>
        </p:nvSpPr>
        <p:spPr>
          <a:xfrm>
            <a:off x="423512" y="365125"/>
            <a:ext cx="11415562" cy="3215473"/>
          </a:xfrm>
        </p:spPr>
        <p:txBody>
          <a:bodyPr>
            <a:normAutofit fontScale="90000"/>
          </a:bodyPr>
          <a:lstStyle/>
          <a:p>
            <a:pPr marL="0" marR="0" algn="ctr">
              <a:spcBef>
                <a:spcPts val="0"/>
              </a:spcBef>
              <a:spcAft>
                <a:spcPts val="800"/>
              </a:spcAft>
            </a:pPr>
            <a:r>
              <a:rPr lang="en-IN" sz="2200" dirty="0">
                <a:latin typeface="Times New Roman" panose="02020603050405020304" pitchFamily="18" charset="0"/>
                <a:cs typeface="Times New Roman" panose="02020603050405020304" pitchFamily="18" charset="0"/>
              </a:rPr>
              <a:t>CMR TECHNICAL CAMPUS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UGC(Autonomous)</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Kandlakoya, Medchal Road, Hyd-501401</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 Department of Computer Science and Engineering</a:t>
            </a:r>
            <a:br>
              <a:rPr lang="en-IN" sz="2200" b="1" dirty="0">
                <a:solidFill>
                  <a:srgbClr val="FF0000"/>
                </a:solidFill>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A</a:t>
            </a:r>
            <a:br>
              <a:rPr lang="en-IN" sz="2200" b="1" dirty="0">
                <a:solidFill>
                  <a:srgbClr val="FF0000"/>
                </a:solidFill>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Major </a:t>
            </a:r>
            <a:r>
              <a:rPr lang="en-IN" sz="2200">
                <a:latin typeface="Times New Roman" panose="02020603050405020304" pitchFamily="18" charset="0"/>
                <a:cs typeface="Times New Roman" panose="02020603050405020304" pitchFamily="18" charset="0"/>
              </a:rPr>
              <a:t>Project Final Review </a:t>
            </a:r>
            <a:br>
              <a:rPr lang="en-IN" sz="2700" dirty="0">
                <a:latin typeface="Times New Roman" panose="02020603050405020304" pitchFamily="18" charset="0"/>
                <a:cs typeface="Times New Roman" panose="02020603050405020304" pitchFamily="18" charset="0"/>
              </a:rPr>
            </a:br>
            <a:r>
              <a:rPr lang="en-IN" sz="2700" dirty="0">
                <a:latin typeface="Times New Roman" panose="02020603050405020304" pitchFamily="18" charset="0"/>
                <a:cs typeface="Times New Roman" panose="02020603050405020304" pitchFamily="18" charset="0"/>
              </a:rPr>
              <a:t>       </a:t>
            </a:r>
            <a:r>
              <a:rPr lang="en-IN" sz="2200" b="1" kern="100" dirty="0">
                <a:effectLst/>
                <a:latin typeface="Times New Roman" panose="02020603050405020304" pitchFamily="18" charset="0"/>
                <a:ea typeface="Calibri" panose="020F0502020204030204" pitchFamily="34" charset="0"/>
                <a:cs typeface="Times New Roman" panose="02020603050405020304" pitchFamily="18" charset="0"/>
              </a:rPr>
              <a:t>USER BEHAVIOUR PREDICTION OF SOCIAL HOTSPOT</a:t>
            </a:r>
            <a:r>
              <a:rPr lang="en-IN" sz="2200" b="1" kern="100" dirty="0">
                <a:latin typeface="Calibri" panose="020F0502020204030204" pitchFamily="34" charset="0"/>
                <a:ea typeface="Calibri" panose="020F0502020204030204" pitchFamily="34" charset="0"/>
                <a:cs typeface="Times New Roman" panose="02020603050405020304" pitchFamily="18" charset="0"/>
              </a:rPr>
              <a:t> </a:t>
            </a:r>
            <a:r>
              <a:rPr lang="en-IN" sz="2200" b="1" kern="100" dirty="0">
                <a:effectLst/>
                <a:latin typeface="Times New Roman" panose="02020603050405020304" pitchFamily="18" charset="0"/>
                <a:ea typeface="Calibri" panose="020F0502020204030204" pitchFamily="34" charset="0"/>
                <a:cs typeface="Times New Roman" panose="02020603050405020304" pitchFamily="18" charset="0"/>
              </a:rPr>
              <a:t>BASED ON MULTI MESSAGE INTERACTION AND NEURAL NETWORK</a:t>
            </a:r>
            <a:br>
              <a:rPr lang="en-IN" sz="2200" b="1" kern="100" dirty="0">
                <a:latin typeface="Calibri" panose="020F0502020204030204" pitchFamily="34" charset="0"/>
                <a:ea typeface="Calibri" panose="020F0502020204030204" pitchFamily="34"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Batch No : 04</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2200" dirty="0"/>
          </a:p>
        </p:txBody>
      </p:sp>
      <p:sp>
        <p:nvSpPr>
          <p:cNvPr id="3" name="Content Placeholder 2">
            <a:extLst>
              <a:ext uri="{FF2B5EF4-FFF2-40B4-BE49-F238E27FC236}">
                <a16:creationId xmlns:a16="http://schemas.microsoft.com/office/drawing/2014/main" id="{C7C398F0-1326-E4CD-8547-59FAEF9808C4}"/>
              </a:ext>
            </a:extLst>
          </p:cNvPr>
          <p:cNvSpPr>
            <a:spLocks noGrp="1"/>
          </p:cNvSpPr>
          <p:nvPr>
            <p:ph idx="1"/>
          </p:nvPr>
        </p:nvSpPr>
        <p:spPr>
          <a:xfrm>
            <a:off x="578317" y="3429000"/>
            <a:ext cx="11260757" cy="2747963"/>
          </a:xfrm>
        </p:spPr>
        <p:txBody>
          <a:bodyPr>
            <a:normAutofit/>
          </a:bodyPr>
          <a:lstStyle/>
          <a:p>
            <a:pPr marL="0" indent="0" algn="l" eaLnBrk="1" fontAlgn="auto" hangingPunct="1">
              <a:spcAft>
                <a:spcPts val="0"/>
              </a:spcAft>
              <a:buNone/>
              <a:defRPr/>
            </a:pPr>
            <a:r>
              <a:rPr lang="en-IN" sz="2200" dirty="0">
                <a:latin typeface="Times New Roman" panose="02020603050405020304" pitchFamily="18" charset="0"/>
                <a:cs typeface="Times New Roman" panose="02020603050405020304" pitchFamily="18" charset="0"/>
              </a:rPr>
              <a:t>     Group Members:                                                                                 Under the Guidance of :</a:t>
            </a:r>
          </a:p>
          <a:p>
            <a:pPr marL="0" indent="0" algn="l" eaLnBrk="1" fontAlgn="auto" hangingPunct="1">
              <a:spcAft>
                <a:spcPts val="0"/>
              </a:spcAft>
              <a:buNone/>
              <a:defRPr/>
            </a:pPr>
            <a:r>
              <a:rPr lang="en-US" sz="2200" dirty="0">
                <a:latin typeface="Times New Roman" panose="02020603050405020304" pitchFamily="18" charset="0"/>
                <a:cs typeface="Times New Roman" panose="02020603050405020304" pitchFamily="18" charset="0"/>
              </a:rPr>
              <a:t>     Veldhandi Kavya(207R1A05P6)                                                     </a:t>
            </a:r>
            <a:r>
              <a:rPr lang="en-IN" sz="2200" dirty="0">
                <a:latin typeface="Times New Roman" panose="02020603050405020304" pitchFamily="18" charset="0"/>
                <a:cs typeface="Times New Roman" panose="02020603050405020304" pitchFamily="18" charset="0"/>
              </a:rPr>
              <a:t>Dr. D.T.V. Dharmajee Rao</a:t>
            </a:r>
            <a:endParaRPr lang="en-US" sz="2200" dirty="0">
              <a:latin typeface="Times New Roman" panose="02020603050405020304" pitchFamily="18" charset="0"/>
              <a:cs typeface="Times New Roman" panose="02020603050405020304" pitchFamily="18" charset="0"/>
            </a:endParaRPr>
          </a:p>
          <a:p>
            <a:pPr marL="0" indent="0" algn="l" eaLnBrk="1" fontAlgn="auto" hangingPunct="1">
              <a:spcAft>
                <a:spcPts val="0"/>
              </a:spcAft>
              <a:buNone/>
              <a:defRPr/>
            </a:pPr>
            <a:r>
              <a:rPr lang="en-US" sz="2200" dirty="0">
                <a:latin typeface="Times New Roman" panose="02020603050405020304" pitchFamily="18" charset="0"/>
                <a:cs typeface="Times New Roman" panose="02020603050405020304" pitchFamily="18" charset="0"/>
              </a:rPr>
              <a:t>     Dongari Abhilash Varma (207R1A05K8)                     Professor of CSE &amp; Dean Academics </a:t>
            </a:r>
          </a:p>
          <a:p>
            <a:pPr marL="0" indent="0" algn="l" eaLnBrk="1" fontAlgn="auto" hangingPunct="1">
              <a:spcAft>
                <a:spcPts val="0"/>
              </a:spcAft>
              <a:buNone/>
              <a:defRPr/>
            </a:pPr>
            <a:r>
              <a:rPr lang="en-US" sz="2200" dirty="0">
                <a:latin typeface="Times New Roman" panose="02020603050405020304" pitchFamily="18" charset="0"/>
                <a:cs typeface="Times New Roman" panose="02020603050405020304" pitchFamily="18" charset="0"/>
              </a:rPr>
              <a:t>     Dharavath Hanumu (207R1A05K7)   </a:t>
            </a:r>
          </a:p>
          <a:p>
            <a:pPr lvl="7"/>
            <a:endParaRPr lang="en-IN" dirty="0"/>
          </a:p>
        </p:txBody>
      </p:sp>
      <p:pic>
        <p:nvPicPr>
          <p:cNvPr id="4" name="Picture 4">
            <a:extLst>
              <a:ext uri="{FF2B5EF4-FFF2-40B4-BE49-F238E27FC236}">
                <a16:creationId xmlns:a16="http://schemas.microsoft.com/office/drawing/2014/main" id="{1400D26A-09BA-1E6C-A2C9-FC6DE5199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95" y="365125"/>
            <a:ext cx="1529615" cy="127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335D2D44-7DCB-FDFD-51FD-1EDAB7766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9888" y="365125"/>
            <a:ext cx="14986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90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D92F-2C5A-5426-CC2A-6CD36664C210}"/>
              </a:ext>
            </a:extLst>
          </p:cNvPr>
          <p:cNvSpPr>
            <a:spLocks noGrp="1"/>
          </p:cNvSpPr>
          <p:nvPr>
            <p:ph type="title"/>
          </p:nvPr>
        </p:nvSpPr>
        <p:spPr>
          <a:xfrm>
            <a:off x="1371600" y="447261"/>
            <a:ext cx="8746435" cy="4810539"/>
          </a:xfrm>
        </p:spPr>
        <p:txBody>
          <a:bodyPr>
            <a:normAutofit/>
          </a:bodyPr>
          <a:lstStyle/>
          <a:p>
            <a:r>
              <a:rPr lang="en-US" altLang="en-US" sz="4800" b="1" dirty="0">
                <a:ln>
                  <a:noFill/>
                </a:ln>
                <a:latin typeface="Times New Roman" panose="02020603050405020304" pitchFamily="18" charset="0"/>
                <a:ea typeface="Calibri" panose="020F0502020204030204" pitchFamily="34" charset="0"/>
                <a:cs typeface="Times New Roman" panose="02020603050405020304" pitchFamily="18" charset="0"/>
              </a:rPr>
              <a:t>Architecture:</a:t>
            </a:r>
            <a:endParaRPr lang="en-IN" sz="4800" dirty="0"/>
          </a:p>
        </p:txBody>
      </p:sp>
    </p:spTree>
    <p:extLst>
      <p:ext uri="{BB962C8B-B14F-4D97-AF65-F5344CB8AC3E}">
        <p14:creationId xmlns:p14="http://schemas.microsoft.com/office/powerpoint/2010/main" val="152269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902F040F-27DA-0702-4915-AA939738C68E}"/>
              </a:ext>
            </a:extLst>
          </p:cNvPr>
          <p:cNvSpPr/>
          <p:nvPr/>
        </p:nvSpPr>
        <p:spPr>
          <a:xfrm>
            <a:off x="288758" y="500515"/>
            <a:ext cx="673768" cy="462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7BA6C2CE-188B-682B-E4C0-7481CD5BC055}"/>
              </a:ext>
            </a:extLst>
          </p:cNvPr>
          <p:cNvCxnSpPr>
            <a:cxnSpLocks/>
          </p:cNvCxnSpPr>
          <p:nvPr/>
        </p:nvCxnSpPr>
        <p:spPr>
          <a:xfrm>
            <a:off x="625642" y="943277"/>
            <a:ext cx="0" cy="3657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65D7EF6-F999-287D-1B2D-EBD13315BA95}"/>
              </a:ext>
            </a:extLst>
          </p:cNvPr>
          <p:cNvCxnSpPr>
            <a:cxnSpLocks/>
          </p:cNvCxnSpPr>
          <p:nvPr/>
        </p:nvCxnSpPr>
        <p:spPr>
          <a:xfrm flipH="1">
            <a:off x="356135" y="1309037"/>
            <a:ext cx="269507" cy="1155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2D1E627A-3075-CA9F-47A0-CD36D318E66E}"/>
              </a:ext>
            </a:extLst>
          </p:cNvPr>
          <p:cNvCxnSpPr/>
          <p:nvPr/>
        </p:nvCxnSpPr>
        <p:spPr>
          <a:xfrm>
            <a:off x="625642" y="1318661"/>
            <a:ext cx="336884" cy="86627"/>
          </a:xfrm>
          <a:prstGeom prst="line">
            <a:avLst/>
          </a:prstGeom>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12B1D712-81D7-3A54-B1FE-085257AC05A9}"/>
              </a:ext>
            </a:extLst>
          </p:cNvPr>
          <p:cNvSpPr txBox="1"/>
          <p:nvPr/>
        </p:nvSpPr>
        <p:spPr>
          <a:xfrm>
            <a:off x="288758" y="1477480"/>
            <a:ext cx="791121" cy="375384"/>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User</a:t>
            </a:r>
          </a:p>
        </p:txBody>
      </p:sp>
      <p:cxnSp>
        <p:nvCxnSpPr>
          <p:cNvPr id="47" name="Straight Arrow Connector 46">
            <a:extLst>
              <a:ext uri="{FF2B5EF4-FFF2-40B4-BE49-F238E27FC236}">
                <a16:creationId xmlns:a16="http://schemas.microsoft.com/office/drawing/2014/main" id="{F6774BA9-B0D3-A4AC-54EF-53CDB2522662}"/>
              </a:ext>
            </a:extLst>
          </p:cNvPr>
          <p:cNvCxnSpPr>
            <a:cxnSpLocks/>
          </p:cNvCxnSpPr>
          <p:nvPr/>
        </p:nvCxnSpPr>
        <p:spPr>
          <a:xfrm>
            <a:off x="1005840" y="751797"/>
            <a:ext cx="991401" cy="230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Rectangle: Rounded Corners 51">
            <a:extLst>
              <a:ext uri="{FF2B5EF4-FFF2-40B4-BE49-F238E27FC236}">
                <a16:creationId xmlns:a16="http://schemas.microsoft.com/office/drawing/2014/main" id="{51F9E807-6FCA-10E9-33DB-4D3C5EEC156B}"/>
              </a:ext>
            </a:extLst>
          </p:cNvPr>
          <p:cNvSpPr/>
          <p:nvPr/>
        </p:nvSpPr>
        <p:spPr>
          <a:xfrm>
            <a:off x="1992430" y="327262"/>
            <a:ext cx="2079054" cy="981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Register and Login</a:t>
            </a:r>
          </a:p>
        </p:txBody>
      </p:sp>
      <p:cxnSp>
        <p:nvCxnSpPr>
          <p:cNvPr id="54" name="Straight Arrow Connector 53">
            <a:extLst>
              <a:ext uri="{FF2B5EF4-FFF2-40B4-BE49-F238E27FC236}">
                <a16:creationId xmlns:a16="http://schemas.microsoft.com/office/drawing/2014/main" id="{082056F8-C5B9-3D95-BA63-60D1A0EF80AC}"/>
              </a:ext>
            </a:extLst>
          </p:cNvPr>
          <p:cNvCxnSpPr/>
          <p:nvPr/>
        </p:nvCxnSpPr>
        <p:spPr>
          <a:xfrm>
            <a:off x="1645920" y="731520"/>
            <a:ext cx="0" cy="86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3C60E7-7C00-F2B7-1A3B-31015D79D9E7}"/>
              </a:ext>
            </a:extLst>
          </p:cNvPr>
          <p:cNvCxnSpPr>
            <a:cxnSpLocks/>
            <a:stCxn id="52" idx="3"/>
          </p:cNvCxnSpPr>
          <p:nvPr/>
        </p:nvCxnSpPr>
        <p:spPr>
          <a:xfrm flipV="1">
            <a:off x="4071484" y="818129"/>
            <a:ext cx="1116533" cy="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Rectangle: Rounded Corners 56">
            <a:extLst>
              <a:ext uri="{FF2B5EF4-FFF2-40B4-BE49-F238E27FC236}">
                <a16:creationId xmlns:a16="http://schemas.microsoft.com/office/drawing/2014/main" id="{6A6537D2-76C3-E626-33AE-A6B24660DA54}"/>
              </a:ext>
            </a:extLst>
          </p:cNvPr>
          <p:cNvSpPr/>
          <p:nvPr/>
        </p:nvSpPr>
        <p:spPr>
          <a:xfrm>
            <a:off x="5188018" y="327242"/>
            <a:ext cx="1742168" cy="9913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Upload Dataset</a:t>
            </a:r>
          </a:p>
        </p:txBody>
      </p:sp>
      <p:cxnSp>
        <p:nvCxnSpPr>
          <p:cNvPr id="59" name="Straight Arrow Connector 58">
            <a:extLst>
              <a:ext uri="{FF2B5EF4-FFF2-40B4-BE49-F238E27FC236}">
                <a16:creationId xmlns:a16="http://schemas.microsoft.com/office/drawing/2014/main" id="{9809D446-4C78-659D-D8DD-EB742C4C1871}"/>
              </a:ext>
            </a:extLst>
          </p:cNvPr>
          <p:cNvCxnSpPr>
            <a:cxnSpLocks/>
            <a:stCxn id="57" idx="3"/>
          </p:cNvCxnSpPr>
          <p:nvPr/>
        </p:nvCxnSpPr>
        <p:spPr>
          <a:xfrm>
            <a:off x="6930186" y="822922"/>
            <a:ext cx="111653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1" name="Rectangle: Rounded Corners 60">
            <a:extLst>
              <a:ext uri="{FF2B5EF4-FFF2-40B4-BE49-F238E27FC236}">
                <a16:creationId xmlns:a16="http://schemas.microsoft.com/office/drawing/2014/main" id="{4D461F9F-A736-F3E8-EA89-5979BECE70E5}"/>
              </a:ext>
            </a:extLst>
          </p:cNvPr>
          <p:cNvSpPr/>
          <p:nvPr/>
        </p:nvSpPr>
        <p:spPr>
          <a:xfrm>
            <a:off x="8046719" y="433145"/>
            <a:ext cx="1116533" cy="837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Add Tweet</a:t>
            </a:r>
          </a:p>
        </p:txBody>
      </p:sp>
      <p:cxnSp>
        <p:nvCxnSpPr>
          <p:cNvPr id="4102" name="Straight Arrow Connector 4101">
            <a:extLst>
              <a:ext uri="{FF2B5EF4-FFF2-40B4-BE49-F238E27FC236}">
                <a16:creationId xmlns:a16="http://schemas.microsoft.com/office/drawing/2014/main" id="{D14D0459-C305-6EC4-B9BF-DB8EA20389CF}"/>
              </a:ext>
            </a:extLst>
          </p:cNvPr>
          <p:cNvCxnSpPr>
            <a:cxnSpLocks/>
          </p:cNvCxnSpPr>
          <p:nvPr/>
        </p:nvCxnSpPr>
        <p:spPr>
          <a:xfrm>
            <a:off x="9163252" y="798905"/>
            <a:ext cx="7796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06" name="Rectangle: Rounded Corners 4105">
            <a:extLst>
              <a:ext uri="{FF2B5EF4-FFF2-40B4-BE49-F238E27FC236}">
                <a16:creationId xmlns:a16="http://schemas.microsoft.com/office/drawing/2014/main" id="{A6B19E77-6DBA-B92A-1028-3BFFC6E2C96E}"/>
              </a:ext>
            </a:extLst>
          </p:cNvPr>
          <p:cNvSpPr/>
          <p:nvPr/>
        </p:nvSpPr>
        <p:spPr>
          <a:xfrm>
            <a:off x="9942897" y="433145"/>
            <a:ext cx="1960345" cy="875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View All upload Tweets</a:t>
            </a:r>
          </a:p>
        </p:txBody>
      </p:sp>
      <p:cxnSp>
        <p:nvCxnSpPr>
          <p:cNvPr id="4108" name="Straight Arrow Connector 4107">
            <a:extLst>
              <a:ext uri="{FF2B5EF4-FFF2-40B4-BE49-F238E27FC236}">
                <a16:creationId xmlns:a16="http://schemas.microsoft.com/office/drawing/2014/main" id="{82D8CCB2-C78D-0264-5715-80C2041E3328}"/>
              </a:ext>
            </a:extLst>
          </p:cNvPr>
          <p:cNvCxnSpPr/>
          <p:nvPr/>
        </p:nvCxnSpPr>
        <p:spPr>
          <a:xfrm flipH="1">
            <a:off x="9163252" y="1318601"/>
            <a:ext cx="1029902" cy="308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09" name="Oval 4108">
            <a:extLst>
              <a:ext uri="{FF2B5EF4-FFF2-40B4-BE49-F238E27FC236}">
                <a16:creationId xmlns:a16="http://schemas.microsoft.com/office/drawing/2014/main" id="{4425209B-8A81-442A-9A7B-13A367B28EA1}"/>
              </a:ext>
            </a:extLst>
          </p:cNvPr>
          <p:cNvSpPr/>
          <p:nvPr/>
        </p:nvSpPr>
        <p:spPr>
          <a:xfrm>
            <a:off x="8133351" y="1477479"/>
            <a:ext cx="1029901" cy="5245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Likes</a:t>
            </a:r>
          </a:p>
        </p:txBody>
      </p:sp>
      <p:cxnSp>
        <p:nvCxnSpPr>
          <p:cNvPr id="4111" name="Straight Arrow Connector 4110">
            <a:extLst>
              <a:ext uri="{FF2B5EF4-FFF2-40B4-BE49-F238E27FC236}">
                <a16:creationId xmlns:a16="http://schemas.microsoft.com/office/drawing/2014/main" id="{A9777D4D-D82E-3BFE-5586-196441825C11}"/>
              </a:ext>
            </a:extLst>
          </p:cNvPr>
          <p:cNvCxnSpPr>
            <a:cxnSpLocks/>
          </p:cNvCxnSpPr>
          <p:nvPr/>
        </p:nvCxnSpPr>
        <p:spPr>
          <a:xfrm flipH="1">
            <a:off x="9634888" y="1366787"/>
            <a:ext cx="798895" cy="7147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14" name="Oval 4113">
            <a:extLst>
              <a:ext uri="{FF2B5EF4-FFF2-40B4-BE49-F238E27FC236}">
                <a16:creationId xmlns:a16="http://schemas.microsoft.com/office/drawing/2014/main" id="{8A1F9C3A-7504-0529-A191-A1A7631866FE}"/>
              </a:ext>
            </a:extLst>
          </p:cNvPr>
          <p:cNvSpPr/>
          <p:nvPr/>
        </p:nvSpPr>
        <p:spPr>
          <a:xfrm>
            <a:off x="8701260" y="2002053"/>
            <a:ext cx="1029900" cy="5196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Rate</a:t>
            </a:r>
          </a:p>
        </p:txBody>
      </p:sp>
      <p:cxnSp>
        <p:nvCxnSpPr>
          <p:cNvPr id="4116" name="Straight Arrow Connector 4115">
            <a:extLst>
              <a:ext uri="{FF2B5EF4-FFF2-40B4-BE49-F238E27FC236}">
                <a16:creationId xmlns:a16="http://schemas.microsoft.com/office/drawing/2014/main" id="{88346DEB-CA18-2D1D-3C0E-AF80BA64B39E}"/>
              </a:ext>
            </a:extLst>
          </p:cNvPr>
          <p:cNvCxnSpPr>
            <a:cxnSpLocks/>
          </p:cNvCxnSpPr>
          <p:nvPr/>
        </p:nvCxnSpPr>
        <p:spPr>
          <a:xfrm flipH="1">
            <a:off x="10433783" y="1366788"/>
            <a:ext cx="192507" cy="9047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19" name="Oval 4118">
            <a:extLst>
              <a:ext uri="{FF2B5EF4-FFF2-40B4-BE49-F238E27FC236}">
                <a16:creationId xmlns:a16="http://schemas.microsoft.com/office/drawing/2014/main" id="{00E31DDB-A5DC-53AB-88C1-CD154EDE27DD}"/>
              </a:ext>
            </a:extLst>
          </p:cNvPr>
          <p:cNvSpPr/>
          <p:nvPr/>
        </p:nvSpPr>
        <p:spPr>
          <a:xfrm>
            <a:off x="9601219" y="2271562"/>
            <a:ext cx="1241639" cy="5196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Dislike</a:t>
            </a:r>
          </a:p>
        </p:txBody>
      </p:sp>
      <p:cxnSp>
        <p:nvCxnSpPr>
          <p:cNvPr id="4121" name="Straight Arrow Connector 4120">
            <a:extLst>
              <a:ext uri="{FF2B5EF4-FFF2-40B4-BE49-F238E27FC236}">
                <a16:creationId xmlns:a16="http://schemas.microsoft.com/office/drawing/2014/main" id="{0771439A-C529-E3A3-AF7C-39902730CFC4}"/>
              </a:ext>
            </a:extLst>
          </p:cNvPr>
          <p:cNvCxnSpPr>
            <a:cxnSpLocks/>
          </p:cNvCxnSpPr>
          <p:nvPr/>
        </p:nvCxnSpPr>
        <p:spPr>
          <a:xfrm>
            <a:off x="11251933" y="1318601"/>
            <a:ext cx="314425" cy="1029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23" name="Oval 4122">
            <a:extLst>
              <a:ext uri="{FF2B5EF4-FFF2-40B4-BE49-F238E27FC236}">
                <a16:creationId xmlns:a16="http://schemas.microsoft.com/office/drawing/2014/main" id="{E02755C9-926A-34FA-21A2-A83EAC8032D8}"/>
              </a:ext>
            </a:extLst>
          </p:cNvPr>
          <p:cNvSpPr/>
          <p:nvPr/>
        </p:nvSpPr>
        <p:spPr>
          <a:xfrm>
            <a:off x="10842858" y="2348564"/>
            <a:ext cx="1310642" cy="6063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Review</a:t>
            </a:r>
          </a:p>
        </p:txBody>
      </p:sp>
      <p:sp>
        <p:nvSpPr>
          <p:cNvPr id="4126" name="Oval 4125">
            <a:extLst>
              <a:ext uri="{FF2B5EF4-FFF2-40B4-BE49-F238E27FC236}">
                <a16:creationId xmlns:a16="http://schemas.microsoft.com/office/drawing/2014/main" id="{912F17EF-1934-249F-F7EA-EE6F80010300}"/>
              </a:ext>
            </a:extLst>
          </p:cNvPr>
          <p:cNvSpPr/>
          <p:nvPr/>
        </p:nvSpPr>
        <p:spPr>
          <a:xfrm>
            <a:off x="202131" y="3284631"/>
            <a:ext cx="673768" cy="5943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28" name="Straight Connector 4127">
            <a:extLst>
              <a:ext uri="{FF2B5EF4-FFF2-40B4-BE49-F238E27FC236}">
                <a16:creationId xmlns:a16="http://schemas.microsoft.com/office/drawing/2014/main" id="{3A8E80DD-8DC6-4A72-A0FD-D582926F6280}"/>
              </a:ext>
            </a:extLst>
          </p:cNvPr>
          <p:cNvCxnSpPr>
            <a:cxnSpLocks/>
            <a:stCxn id="4126" idx="4"/>
          </p:cNvCxnSpPr>
          <p:nvPr/>
        </p:nvCxnSpPr>
        <p:spPr>
          <a:xfrm>
            <a:off x="539015" y="3878991"/>
            <a:ext cx="0" cy="394636"/>
          </a:xfrm>
          <a:prstGeom prst="line">
            <a:avLst/>
          </a:prstGeom>
        </p:spPr>
        <p:style>
          <a:lnRef idx="3">
            <a:schemeClr val="accent1"/>
          </a:lnRef>
          <a:fillRef idx="0">
            <a:schemeClr val="accent1"/>
          </a:fillRef>
          <a:effectRef idx="2">
            <a:schemeClr val="accent1"/>
          </a:effectRef>
          <a:fontRef idx="minor">
            <a:schemeClr val="tx1"/>
          </a:fontRef>
        </p:style>
      </p:cxnSp>
      <p:cxnSp>
        <p:nvCxnSpPr>
          <p:cNvPr id="4135" name="Straight Connector 4134">
            <a:extLst>
              <a:ext uri="{FF2B5EF4-FFF2-40B4-BE49-F238E27FC236}">
                <a16:creationId xmlns:a16="http://schemas.microsoft.com/office/drawing/2014/main" id="{B0A73FA1-0C0D-6331-08D4-A004C9DD32DE}"/>
              </a:ext>
            </a:extLst>
          </p:cNvPr>
          <p:cNvCxnSpPr>
            <a:cxnSpLocks/>
          </p:cNvCxnSpPr>
          <p:nvPr/>
        </p:nvCxnSpPr>
        <p:spPr>
          <a:xfrm flipH="1">
            <a:off x="202131" y="4268809"/>
            <a:ext cx="336884" cy="221381"/>
          </a:xfrm>
          <a:prstGeom prst="line">
            <a:avLst/>
          </a:prstGeom>
        </p:spPr>
        <p:style>
          <a:lnRef idx="3">
            <a:schemeClr val="accent1"/>
          </a:lnRef>
          <a:fillRef idx="0">
            <a:schemeClr val="accent1"/>
          </a:fillRef>
          <a:effectRef idx="2">
            <a:schemeClr val="accent1"/>
          </a:effectRef>
          <a:fontRef idx="minor">
            <a:schemeClr val="tx1"/>
          </a:fontRef>
        </p:style>
      </p:cxnSp>
      <p:cxnSp>
        <p:nvCxnSpPr>
          <p:cNvPr id="4138" name="Straight Connector 4137">
            <a:extLst>
              <a:ext uri="{FF2B5EF4-FFF2-40B4-BE49-F238E27FC236}">
                <a16:creationId xmlns:a16="http://schemas.microsoft.com/office/drawing/2014/main" id="{C8D17B33-F578-7C32-A864-C704F8DC4FAB}"/>
              </a:ext>
            </a:extLst>
          </p:cNvPr>
          <p:cNvCxnSpPr>
            <a:cxnSpLocks/>
          </p:cNvCxnSpPr>
          <p:nvPr/>
        </p:nvCxnSpPr>
        <p:spPr>
          <a:xfrm>
            <a:off x="539015" y="4268809"/>
            <a:ext cx="336883" cy="221381"/>
          </a:xfrm>
          <a:prstGeom prst="line">
            <a:avLst/>
          </a:prstGeom>
        </p:spPr>
        <p:style>
          <a:lnRef idx="3">
            <a:schemeClr val="accent1"/>
          </a:lnRef>
          <a:fillRef idx="0">
            <a:schemeClr val="accent1"/>
          </a:fillRef>
          <a:effectRef idx="2">
            <a:schemeClr val="accent1"/>
          </a:effectRef>
          <a:fontRef idx="minor">
            <a:schemeClr val="tx1"/>
          </a:fontRef>
        </p:style>
      </p:cxnSp>
      <p:sp>
        <p:nvSpPr>
          <p:cNvPr id="4141" name="TextBox 4140">
            <a:extLst>
              <a:ext uri="{FF2B5EF4-FFF2-40B4-BE49-F238E27FC236}">
                <a16:creationId xmlns:a16="http://schemas.microsoft.com/office/drawing/2014/main" id="{4C3AE1F7-D980-D616-9429-15AD0DA7D7A0}"/>
              </a:ext>
            </a:extLst>
          </p:cNvPr>
          <p:cNvSpPr txBox="1"/>
          <p:nvPr/>
        </p:nvSpPr>
        <p:spPr>
          <a:xfrm>
            <a:off x="0" y="4490190"/>
            <a:ext cx="184805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Service Provider</a:t>
            </a:r>
          </a:p>
        </p:txBody>
      </p:sp>
      <p:cxnSp>
        <p:nvCxnSpPr>
          <p:cNvPr id="4143" name="Straight Arrow Connector 4142">
            <a:extLst>
              <a:ext uri="{FF2B5EF4-FFF2-40B4-BE49-F238E27FC236}">
                <a16:creationId xmlns:a16="http://schemas.microsoft.com/office/drawing/2014/main" id="{631A888E-FEC7-AE1A-9736-D45484801C0E}"/>
              </a:ext>
            </a:extLst>
          </p:cNvPr>
          <p:cNvCxnSpPr>
            <a:cxnSpLocks/>
          </p:cNvCxnSpPr>
          <p:nvPr/>
        </p:nvCxnSpPr>
        <p:spPr>
          <a:xfrm flipH="1">
            <a:off x="721895" y="1097280"/>
            <a:ext cx="9221002" cy="21273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50" name="Straight Arrow Connector 4149">
            <a:extLst>
              <a:ext uri="{FF2B5EF4-FFF2-40B4-BE49-F238E27FC236}">
                <a16:creationId xmlns:a16="http://schemas.microsoft.com/office/drawing/2014/main" id="{1AC01096-8AB4-4AF9-EA99-233D25B507B6}"/>
              </a:ext>
            </a:extLst>
          </p:cNvPr>
          <p:cNvCxnSpPr>
            <a:cxnSpLocks/>
          </p:cNvCxnSpPr>
          <p:nvPr/>
        </p:nvCxnSpPr>
        <p:spPr>
          <a:xfrm>
            <a:off x="875898" y="3687689"/>
            <a:ext cx="11165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52" name="Rectangle: Rounded Corners 4151">
            <a:extLst>
              <a:ext uri="{FF2B5EF4-FFF2-40B4-BE49-F238E27FC236}">
                <a16:creationId xmlns:a16="http://schemas.microsoft.com/office/drawing/2014/main" id="{E7E22CDB-8633-EC83-34D4-E1492C332669}"/>
              </a:ext>
            </a:extLst>
          </p:cNvPr>
          <p:cNvSpPr/>
          <p:nvPr/>
        </p:nvSpPr>
        <p:spPr>
          <a:xfrm>
            <a:off x="1992430" y="3383331"/>
            <a:ext cx="1899384"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Applying  RNN</a:t>
            </a:r>
          </a:p>
        </p:txBody>
      </p:sp>
      <p:cxnSp>
        <p:nvCxnSpPr>
          <p:cNvPr id="4160" name="Straight Arrow Connector 4159">
            <a:extLst>
              <a:ext uri="{FF2B5EF4-FFF2-40B4-BE49-F238E27FC236}">
                <a16:creationId xmlns:a16="http://schemas.microsoft.com/office/drawing/2014/main" id="{2A4CABC3-D742-D559-AB15-9804B54DEC03}"/>
              </a:ext>
            </a:extLst>
          </p:cNvPr>
          <p:cNvCxnSpPr>
            <a:cxnSpLocks/>
            <a:stCxn id="4152" idx="2"/>
          </p:cNvCxnSpPr>
          <p:nvPr/>
        </p:nvCxnSpPr>
        <p:spPr>
          <a:xfrm>
            <a:off x="2942122" y="3977691"/>
            <a:ext cx="0" cy="2213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61" name="Rectangle: Rounded Corners 4160">
            <a:extLst>
              <a:ext uri="{FF2B5EF4-FFF2-40B4-BE49-F238E27FC236}">
                <a16:creationId xmlns:a16="http://schemas.microsoft.com/office/drawing/2014/main" id="{336312A7-4295-B75B-C3F0-C6B3171E2891}"/>
              </a:ext>
            </a:extLst>
          </p:cNvPr>
          <p:cNvSpPr/>
          <p:nvPr/>
        </p:nvSpPr>
        <p:spPr>
          <a:xfrm>
            <a:off x="447627" y="5817212"/>
            <a:ext cx="2757636" cy="6185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Modified Graph Data</a:t>
            </a:r>
          </a:p>
        </p:txBody>
      </p:sp>
      <p:sp>
        <p:nvSpPr>
          <p:cNvPr id="4162" name="Oval 4161">
            <a:extLst>
              <a:ext uri="{FF2B5EF4-FFF2-40B4-BE49-F238E27FC236}">
                <a16:creationId xmlns:a16="http://schemas.microsoft.com/office/drawing/2014/main" id="{606FB878-F9A0-A55E-1A14-B07FD33CBCD8}"/>
              </a:ext>
            </a:extLst>
          </p:cNvPr>
          <p:cNvSpPr/>
          <p:nvPr/>
        </p:nvSpPr>
        <p:spPr>
          <a:xfrm>
            <a:off x="11020927" y="5130265"/>
            <a:ext cx="697857" cy="611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64" name="Straight Connector 4163">
            <a:extLst>
              <a:ext uri="{FF2B5EF4-FFF2-40B4-BE49-F238E27FC236}">
                <a16:creationId xmlns:a16="http://schemas.microsoft.com/office/drawing/2014/main" id="{8B82619B-4D4C-07F7-0D38-93D6B1D27DF0}"/>
              </a:ext>
            </a:extLst>
          </p:cNvPr>
          <p:cNvCxnSpPr>
            <a:cxnSpLocks/>
            <a:stCxn id="4162" idx="4"/>
          </p:cNvCxnSpPr>
          <p:nvPr/>
        </p:nvCxnSpPr>
        <p:spPr>
          <a:xfrm>
            <a:off x="11369856" y="5741464"/>
            <a:ext cx="0" cy="298408"/>
          </a:xfrm>
          <a:prstGeom prst="line">
            <a:avLst/>
          </a:prstGeom>
        </p:spPr>
        <p:style>
          <a:lnRef idx="3">
            <a:schemeClr val="accent1"/>
          </a:lnRef>
          <a:fillRef idx="0">
            <a:schemeClr val="accent1"/>
          </a:fillRef>
          <a:effectRef idx="2">
            <a:schemeClr val="accent1"/>
          </a:effectRef>
          <a:fontRef idx="minor">
            <a:schemeClr val="tx1"/>
          </a:fontRef>
        </p:style>
      </p:cxnSp>
      <p:cxnSp>
        <p:nvCxnSpPr>
          <p:cNvPr id="4168" name="Straight Connector 4167">
            <a:extLst>
              <a:ext uri="{FF2B5EF4-FFF2-40B4-BE49-F238E27FC236}">
                <a16:creationId xmlns:a16="http://schemas.microsoft.com/office/drawing/2014/main" id="{9476F88F-77CA-9C03-39EE-EB53FCFB0085}"/>
              </a:ext>
            </a:extLst>
          </p:cNvPr>
          <p:cNvCxnSpPr/>
          <p:nvPr/>
        </p:nvCxnSpPr>
        <p:spPr>
          <a:xfrm>
            <a:off x="8046719" y="4268809"/>
            <a:ext cx="866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0" name="Straight Connector 4169">
            <a:extLst>
              <a:ext uri="{FF2B5EF4-FFF2-40B4-BE49-F238E27FC236}">
                <a16:creationId xmlns:a16="http://schemas.microsoft.com/office/drawing/2014/main" id="{5FFCF65F-2790-8D12-2BE4-A3A927298AA7}"/>
              </a:ext>
            </a:extLst>
          </p:cNvPr>
          <p:cNvCxnSpPr>
            <a:cxnSpLocks/>
          </p:cNvCxnSpPr>
          <p:nvPr/>
        </p:nvCxnSpPr>
        <p:spPr>
          <a:xfrm flipH="1">
            <a:off x="11165305" y="6039872"/>
            <a:ext cx="204551" cy="158797"/>
          </a:xfrm>
          <a:prstGeom prst="line">
            <a:avLst/>
          </a:prstGeom>
        </p:spPr>
        <p:style>
          <a:lnRef idx="3">
            <a:schemeClr val="accent1"/>
          </a:lnRef>
          <a:fillRef idx="0">
            <a:schemeClr val="accent1"/>
          </a:fillRef>
          <a:effectRef idx="2">
            <a:schemeClr val="accent1"/>
          </a:effectRef>
          <a:fontRef idx="minor">
            <a:schemeClr val="tx1"/>
          </a:fontRef>
        </p:style>
      </p:cxnSp>
      <p:cxnSp>
        <p:nvCxnSpPr>
          <p:cNvPr id="4174" name="Straight Connector 4173">
            <a:extLst>
              <a:ext uri="{FF2B5EF4-FFF2-40B4-BE49-F238E27FC236}">
                <a16:creationId xmlns:a16="http://schemas.microsoft.com/office/drawing/2014/main" id="{1F812FC9-5747-0229-8FE4-2D7F0F31C603}"/>
              </a:ext>
            </a:extLst>
          </p:cNvPr>
          <p:cNvCxnSpPr/>
          <p:nvPr/>
        </p:nvCxnSpPr>
        <p:spPr>
          <a:xfrm>
            <a:off x="11369856" y="6039872"/>
            <a:ext cx="196502" cy="158797"/>
          </a:xfrm>
          <a:prstGeom prst="line">
            <a:avLst/>
          </a:prstGeom>
        </p:spPr>
        <p:style>
          <a:lnRef idx="3">
            <a:schemeClr val="accent1"/>
          </a:lnRef>
          <a:fillRef idx="0">
            <a:schemeClr val="accent1"/>
          </a:fillRef>
          <a:effectRef idx="2">
            <a:schemeClr val="accent1"/>
          </a:effectRef>
          <a:fontRef idx="minor">
            <a:schemeClr val="tx1"/>
          </a:fontRef>
        </p:style>
      </p:cxnSp>
      <p:sp>
        <p:nvSpPr>
          <p:cNvPr id="4175" name="TextBox 4174">
            <a:extLst>
              <a:ext uri="{FF2B5EF4-FFF2-40B4-BE49-F238E27FC236}">
                <a16:creationId xmlns:a16="http://schemas.microsoft.com/office/drawing/2014/main" id="{E5F8750A-B9B3-6DA5-A7C8-B5EB9A394853}"/>
              </a:ext>
            </a:extLst>
          </p:cNvPr>
          <p:cNvSpPr txBox="1"/>
          <p:nvPr/>
        </p:nvSpPr>
        <p:spPr>
          <a:xfrm>
            <a:off x="11020926" y="6198669"/>
            <a:ext cx="1020277"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Admin Login</a:t>
            </a:r>
          </a:p>
        </p:txBody>
      </p:sp>
      <p:sp>
        <p:nvSpPr>
          <p:cNvPr id="2" name="Rectangle: Rounded Corners 1">
            <a:extLst>
              <a:ext uri="{FF2B5EF4-FFF2-40B4-BE49-F238E27FC236}">
                <a16:creationId xmlns:a16="http://schemas.microsoft.com/office/drawing/2014/main" id="{5015DD84-6AC2-88C5-D239-1CB25FE1CC33}"/>
              </a:ext>
            </a:extLst>
          </p:cNvPr>
          <p:cNvSpPr/>
          <p:nvPr/>
        </p:nvSpPr>
        <p:spPr>
          <a:xfrm>
            <a:off x="6805059" y="3318325"/>
            <a:ext cx="2228258" cy="791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Database</a:t>
            </a:r>
          </a:p>
        </p:txBody>
      </p:sp>
      <p:cxnSp>
        <p:nvCxnSpPr>
          <p:cNvPr id="4" name="Straight Connector 3">
            <a:extLst>
              <a:ext uri="{FF2B5EF4-FFF2-40B4-BE49-F238E27FC236}">
                <a16:creationId xmlns:a16="http://schemas.microsoft.com/office/drawing/2014/main" id="{2F025941-6B2D-5461-BF39-F003D1CB75BC}"/>
              </a:ext>
            </a:extLst>
          </p:cNvPr>
          <p:cNvCxnSpPr>
            <a:cxnSpLocks/>
            <a:stCxn id="2" idx="2"/>
          </p:cNvCxnSpPr>
          <p:nvPr/>
        </p:nvCxnSpPr>
        <p:spPr>
          <a:xfrm>
            <a:off x="7919188" y="4110099"/>
            <a:ext cx="0" cy="2862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C73184D-0482-2A5C-C150-95E40F58DF7D}"/>
              </a:ext>
            </a:extLst>
          </p:cNvPr>
          <p:cNvCxnSpPr/>
          <p:nvPr/>
        </p:nvCxnSpPr>
        <p:spPr>
          <a:xfrm flipH="1">
            <a:off x="7372954" y="4396343"/>
            <a:ext cx="55586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850D3C45-97A6-4049-BD1A-889A4A38EEC9}"/>
              </a:ext>
            </a:extLst>
          </p:cNvPr>
          <p:cNvCxnSpPr>
            <a:cxnSpLocks/>
          </p:cNvCxnSpPr>
          <p:nvPr/>
        </p:nvCxnSpPr>
        <p:spPr>
          <a:xfrm>
            <a:off x="7372954" y="4396343"/>
            <a:ext cx="0" cy="4138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Rounded Corners 8">
            <a:extLst>
              <a:ext uri="{FF2B5EF4-FFF2-40B4-BE49-F238E27FC236}">
                <a16:creationId xmlns:a16="http://schemas.microsoft.com/office/drawing/2014/main" id="{B8A8C26F-E59B-3A48-82A8-A0A732CA65B5}"/>
              </a:ext>
            </a:extLst>
          </p:cNvPr>
          <p:cNvSpPr/>
          <p:nvPr/>
        </p:nvSpPr>
        <p:spPr>
          <a:xfrm>
            <a:off x="6338232" y="4810230"/>
            <a:ext cx="1532033" cy="551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Positive Analysis</a:t>
            </a:r>
          </a:p>
        </p:txBody>
      </p:sp>
      <p:cxnSp>
        <p:nvCxnSpPr>
          <p:cNvPr id="13" name="Straight Connector 12">
            <a:extLst>
              <a:ext uri="{FF2B5EF4-FFF2-40B4-BE49-F238E27FC236}">
                <a16:creationId xmlns:a16="http://schemas.microsoft.com/office/drawing/2014/main" id="{6A900BD7-AD17-471A-0A0D-9F5647258757}"/>
              </a:ext>
            </a:extLst>
          </p:cNvPr>
          <p:cNvCxnSpPr>
            <a:cxnSpLocks/>
          </p:cNvCxnSpPr>
          <p:nvPr/>
        </p:nvCxnSpPr>
        <p:spPr>
          <a:xfrm>
            <a:off x="7907159" y="4396343"/>
            <a:ext cx="54382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0E884DCB-8CA5-86DD-93E0-5BCE5CCF9375}"/>
              </a:ext>
            </a:extLst>
          </p:cNvPr>
          <p:cNvCxnSpPr>
            <a:cxnSpLocks/>
          </p:cNvCxnSpPr>
          <p:nvPr/>
        </p:nvCxnSpPr>
        <p:spPr>
          <a:xfrm>
            <a:off x="8450981" y="4396343"/>
            <a:ext cx="0" cy="451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Rectangle: Rounded Corners 15">
            <a:extLst>
              <a:ext uri="{FF2B5EF4-FFF2-40B4-BE49-F238E27FC236}">
                <a16:creationId xmlns:a16="http://schemas.microsoft.com/office/drawing/2014/main" id="{0D7F2A11-191D-027D-3516-70C7337D0CC1}"/>
              </a:ext>
            </a:extLst>
          </p:cNvPr>
          <p:cNvSpPr/>
          <p:nvPr/>
        </p:nvSpPr>
        <p:spPr>
          <a:xfrm>
            <a:off x="8101268" y="4847442"/>
            <a:ext cx="1532029" cy="5139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Negative Analysis</a:t>
            </a:r>
          </a:p>
        </p:txBody>
      </p:sp>
      <p:cxnSp>
        <p:nvCxnSpPr>
          <p:cNvPr id="43" name="Straight Connector 42">
            <a:extLst>
              <a:ext uri="{FF2B5EF4-FFF2-40B4-BE49-F238E27FC236}">
                <a16:creationId xmlns:a16="http://schemas.microsoft.com/office/drawing/2014/main" id="{E94064A7-9CE3-77BB-70EB-B0B9EB63751A}"/>
              </a:ext>
            </a:extLst>
          </p:cNvPr>
          <p:cNvCxnSpPr>
            <a:cxnSpLocks/>
            <a:endCxn id="4109" idx="3"/>
          </p:cNvCxnSpPr>
          <p:nvPr/>
        </p:nvCxnSpPr>
        <p:spPr>
          <a:xfrm flipV="1">
            <a:off x="7786838" y="1925232"/>
            <a:ext cx="497339" cy="866025"/>
          </a:xfrm>
          <a:prstGeom prst="line">
            <a:avLst/>
          </a:prstGeom>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4C924907-5609-533F-7C68-805BB59B33FE}"/>
              </a:ext>
            </a:extLst>
          </p:cNvPr>
          <p:cNvCxnSpPr>
            <a:endCxn id="4114" idx="3"/>
          </p:cNvCxnSpPr>
          <p:nvPr/>
        </p:nvCxnSpPr>
        <p:spPr>
          <a:xfrm flipV="1">
            <a:off x="7786838" y="2445640"/>
            <a:ext cx="1065247" cy="345617"/>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CB528CE1-7E3B-1C27-A921-748B6667E3EF}"/>
              </a:ext>
            </a:extLst>
          </p:cNvPr>
          <p:cNvCxnSpPr>
            <a:cxnSpLocks/>
            <a:stCxn id="4119" idx="3"/>
          </p:cNvCxnSpPr>
          <p:nvPr/>
        </p:nvCxnSpPr>
        <p:spPr>
          <a:xfrm flipH="1">
            <a:off x="7786837" y="2715149"/>
            <a:ext cx="1996216" cy="96381"/>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223C3B99-8E9A-EC8D-4594-C11A68CC27CA}"/>
              </a:ext>
            </a:extLst>
          </p:cNvPr>
          <p:cNvCxnSpPr/>
          <p:nvPr/>
        </p:nvCxnSpPr>
        <p:spPr>
          <a:xfrm>
            <a:off x="7786837" y="2811530"/>
            <a:ext cx="3301466" cy="143426"/>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E624B8BA-385C-57B4-A722-80356CD12559}"/>
              </a:ext>
            </a:extLst>
          </p:cNvPr>
          <p:cNvCxnSpPr/>
          <p:nvPr/>
        </p:nvCxnSpPr>
        <p:spPr>
          <a:xfrm>
            <a:off x="7786837" y="2811530"/>
            <a:ext cx="0" cy="473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04" name="Rectangle 4103">
            <a:extLst>
              <a:ext uri="{FF2B5EF4-FFF2-40B4-BE49-F238E27FC236}">
                <a16:creationId xmlns:a16="http://schemas.microsoft.com/office/drawing/2014/main" id="{20C686EE-1FF9-22E2-8C11-A8B32283B25C}"/>
              </a:ext>
            </a:extLst>
          </p:cNvPr>
          <p:cNvSpPr/>
          <p:nvPr/>
        </p:nvSpPr>
        <p:spPr>
          <a:xfrm>
            <a:off x="1848051" y="4199072"/>
            <a:ext cx="2069435" cy="1227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Capturing temporal dynamics and sequential dependencies in user interaction.</a:t>
            </a:r>
          </a:p>
        </p:txBody>
      </p:sp>
      <p:cxnSp>
        <p:nvCxnSpPr>
          <p:cNvPr id="4113" name="Straight Connector 4112">
            <a:extLst>
              <a:ext uri="{FF2B5EF4-FFF2-40B4-BE49-F238E27FC236}">
                <a16:creationId xmlns:a16="http://schemas.microsoft.com/office/drawing/2014/main" id="{0AD1D838-90AA-19DB-EB82-1EFC3C8964FC}"/>
              </a:ext>
            </a:extLst>
          </p:cNvPr>
          <p:cNvCxnSpPr>
            <a:cxnSpLocks/>
            <a:endCxn id="4152" idx="3"/>
          </p:cNvCxnSpPr>
          <p:nvPr/>
        </p:nvCxnSpPr>
        <p:spPr>
          <a:xfrm flipH="1" flipV="1">
            <a:off x="3891814" y="3680511"/>
            <a:ext cx="292166" cy="7178"/>
          </a:xfrm>
          <a:prstGeom prst="line">
            <a:avLst/>
          </a:prstGeom>
        </p:spPr>
        <p:style>
          <a:lnRef idx="3">
            <a:schemeClr val="accent1"/>
          </a:lnRef>
          <a:fillRef idx="0">
            <a:schemeClr val="accent1"/>
          </a:fillRef>
          <a:effectRef idx="2">
            <a:schemeClr val="accent1"/>
          </a:effectRef>
          <a:fontRef idx="minor">
            <a:schemeClr val="tx1"/>
          </a:fontRef>
        </p:style>
      </p:cxnSp>
      <p:sp>
        <p:nvSpPr>
          <p:cNvPr id="4125" name="Rectangle: Rounded Corners 4124">
            <a:extLst>
              <a:ext uri="{FF2B5EF4-FFF2-40B4-BE49-F238E27FC236}">
                <a16:creationId xmlns:a16="http://schemas.microsoft.com/office/drawing/2014/main" id="{E9CC1650-EE8A-D422-0061-E70D6F5E667D}"/>
              </a:ext>
            </a:extLst>
          </p:cNvPr>
          <p:cNvSpPr/>
          <p:nvPr/>
        </p:nvSpPr>
        <p:spPr>
          <a:xfrm>
            <a:off x="4183980" y="3383331"/>
            <a:ext cx="1899384"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Applying CNN</a:t>
            </a:r>
          </a:p>
        </p:txBody>
      </p:sp>
      <p:cxnSp>
        <p:nvCxnSpPr>
          <p:cNvPr id="4129" name="Straight Arrow Connector 4128">
            <a:extLst>
              <a:ext uri="{FF2B5EF4-FFF2-40B4-BE49-F238E27FC236}">
                <a16:creationId xmlns:a16="http://schemas.microsoft.com/office/drawing/2014/main" id="{4A2A726E-EA49-7B02-3DAC-F382D71694BF}"/>
              </a:ext>
            </a:extLst>
          </p:cNvPr>
          <p:cNvCxnSpPr>
            <a:cxnSpLocks/>
            <a:stCxn id="4125" idx="2"/>
          </p:cNvCxnSpPr>
          <p:nvPr/>
        </p:nvCxnSpPr>
        <p:spPr>
          <a:xfrm>
            <a:off x="5133672" y="3977691"/>
            <a:ext cx="0" cy="2213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31" name="Rectangle 4130">
            <a:extLst>
              <a:ext uri="{FF2B5EF4-FFF2-40B4-BE49-F238E27FC236}">
                <a16:creationId xmlns:a16="http://schemas.microsoft.com/office/drawing/2014/main" id="{76AFE004-1D93-FA9B-7419-D70283F2D35C}"/>
              </a:ext>
            </a:extLst>
          </p:cNvPr>
          <p:cNvSpPr/>
          <p:nvPr/>
        </p:nvSpPr>
        <p:spPr>
          <a:xfrm>
            <a:off x="4183980" y="4191850"/>
            <a:ext cx="1899384" cy="1227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effectLst/>
                <a:latin typeface="Times New Roman" panose="02020603050405020304" pitchFamily="18" charset="0"/>
                <a:cs typeface="Times New Roman" panose="02020603050405020304" pitchFamily="18" charset="0"/>
              </a:rPr>
              <a:t>extracting spatial features from structured data.</a:t>
            </a:r>
            <a:endParaRPr lang="en-IN" dirty="0"/>
          </a:p>
        </p:txBody>
      </p:sp>
      <p:sp>
        <p:nvSpPr>
          <p:cNvPr id="4133" name="Rectangle: Rounded Corners 4132">
            <a:extLst>
              <a:ext uri="{FF2B5EF4-FFF2-40B4-BE49-F238E27FC236}">
                <a16:creationId xmlns:a16="http://schemas.microsoft.com/office/drawing/2014/main" id="{57F5CBD5-325A-6E41-25D5-522DB12348BD}"/>
              </a:ext>
            </a:extLst>
          </p:cNvPr>
          <p:cNvSpPr/>
          <p:nvPr/>
        </p:nvSpPr>
        <p:spPr>
          <a:xfrm>
            <a:off x="5919537" y="5890668"/>
            <a:ext cx="2932547" cy="6400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Analyzing tweets </a:t>
            </a:r>
          </a:p>
        </p:txBody>
      </p:sp>
      <p:cxnSp>
        <p:nvCxnSpPr>
          <p:cNvPr id="4139" name="Straight Arrow Connector 4138">
            <a:extLst>
              <a:ext uri="{FF2B5EF4-FFF2-40B4-BE49-F238E27FC236}">
                <a16:creationId xmlns:a16="http://schemas.microsoft.com/office/drawing/2014/main" id="{06205EB9-8463-1D58-99C8-DBBCDE106AB2}"/>
              </a:ext>
            </a:extLst>
          </p:cNvPr>
          <p:cNvCxnSpPr/>
          <p:nvPr/>
        </p:nvCxnSpPr>
        <p:spPr>
          <a:xfrm flipH="1">
            <a:off x="8951495" y="6198669"/>
            <a:ext cx="206943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42" name="Straight Arrow Connector 4141">
            <a:extLst>
              <a:ext uri="{FF2B5EF4-FFF2-40B4-BE49-F238E27FC236}">
                <a16:creationId xmlns:a16="http://schemas.microsoft.com/office/drawing/2014/main" id="{EDF97948-E59E-93FC-CC8E-4778E203731A}"/>
              </a:ext>
            </a:extLst>
          </p:cNvPr>
          <p:cNvCxnSpPr>
            <a:cxnSpLocks/>
          </p:cNvCxnSpPr>
          <p:nvPr/>
        </p:nvCxnSpPr>
        <p:spPr>
          <a:xfrm flipH="1" flipV="1">
            <a:off x="3206282" y="6159017"/>
            <a:ext cx="2713252" cy="396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44" name="TextBox 4143">
            <a:extLst>
              <a:ext uri="{FF2B5EF4-FFF2-40B4-BE49-F238E27FC236}">
                <a16:creationId xmlns:a16="http://schemas.microsoft.com/office/drawing/2014/main" id="{AAC0C8B9-F370-42DC-A8F9-1ACC75397669}"/>
              </a:ext>
            </a:extLst>
          </p:cNvPr>
          <p:cNvSpPr txBox="1"/>
          <p:nvPr/>
        </p:nvSpPr>
        <p:spPr>
          <a:xfrm rot="10800000" flipV="1">
            <a:off x="1079876" y="94819"/>
            <a:ext cx="768167"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User login</a:t>
            </a:r>
          </a:p>
        </p:txBody>
      </p:sp>
      <p:sp>
        <p:nvSpPr>
          <p:cNvPr id="4145" name="TextBox 4144">
            <a:extLst>
              <a:ext uri="{FF2B5EF4-FFF2-40B4-BE49-F238E27FC236}">
                <a16:creationId xmlns:a16="http://schemas.microsoft.com/office/drawing/2014/main" id="{856D9C36-2864-CA84-DE95-20BEF2E50ED6}"/>
              </a:ext>
            </a:extLst>
          </p:cNvPr>
          <p:cNvSpPr txBox="1"/>
          <p:nvPr/>
        </p:nvSpPr>
        <p:spPr>
          <a:xfrm>
            <a:off x="4183980" y="94818"/>
            <a:ext cx="94969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Upload details</a:t>
            </a:r>
          </a:p>
        </p:txBody>
      </p:sp>
      <p:sp>
        <p:nvSpPr>
          <p:cNvPr id="4146" name="TextBox 4145">
            <a:extLst>
              <a:ext uri="{FF2B5EF4-FFF2-40B4-BE49-F238E27FC236}">
                <a16:creationId xmlns:a16="http://schemas.microsoft.com/office/drawing/2014/main" id="{66CA5926-C75F-6415-9110-2833B61AFE94}"/>
              </a:ext>
            </a:extLst>
          </p:cNvPr>
          <p:cNvSpPr txBox="1"/>
          <p:nvPr/>
        </p:nvSpPr>
        <p:spPr>
          <a:xfrm>
            <a:off x="6984531" y="157739"/>
            <a:ext cx="922628"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Add    tweet</a:t>
            </a:r>
          </a:p>
        </p:txBody>
      </p:sp>
      <p:sp>
        <p:nvSpPr>
          <p:cNvPr id="4147" name="TextBox 4146">
            <a:extLst>
              <a:ext uri="{FF2B5EF4-FFF2-40B4-BE49-F238E27FC236}">
                <a16:creationId xmlns:a16="http://schemas.microsoft.com/office/drawing/2014/main" id="{92E0D739-521A-239F-8D94-71F86DCE03A7}"/>
              </a:ext>
            </a:extLst>
          </p:cNvPr>
          <p:cNvSpPr txBox="1"/>
          <p:nvPr/>
        </p:nvSpPr>
        <p:spPr>
          <a:xfrm>
            <a:off x="2460840" y="1799902"/>
            <a:ext cx="2871555"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Sends all details to service provider</a:t>
            </a:r>
          </a:p>
        </p:txBody>
      </p:sp>
      <p:sp>
        <p:nvSpPr>
          <p:cNvPr id="4148" name="TextBox 4147">
            <a:extLst>
              <a:ext uri="{FF2B5EF4-FFF2-40B4-BE49-F238E27FC236}">
                <a16:creationId xmlns:a16="http://schemas.microsoft.com/office/drawing/2014/main" id="{93AEF74D-A9E1-72E5-0EE6-B2B68878D5AF}"/>
              </a:ext>
            </a:extLst>
          </p:cNvPr>
          <p:cNvSpPr txBox="1"/>
          <p:nvPr/>
        </p:nvSpPr>
        <p:spPr>
          <a:xfrm>
            <a:off x="875897" y="3096941"/>
            <a:ext cx="1212785"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Capturing data</a:t>
            </a:r>
          </a:p>
        </p:txBody>
      </p:sp>
      <p:sp>
        <p:nvSpPr>
          <p:cNvPr id="4151" name="TextBox 4150">
            <a:extLst>
              <a:ext uri="{FF2B5EF4-FFF2-40B4-BE49-F238E27FC236}">
                <a16:creationId xmlns:a16="http://schemas.microsoft.com/office/drawing/2014/main" id="{235C8716-191D-2F25-EE23-2B438E7CF0FC}"/>
              </a:ext>
            </a:extLst>
          </p:cNvPr>
          <p:cNvSpPr txBox="1"/>
          <p:nvPr/>
        </p:nvSpPr>
        <p:spPr>
          <a:xfrm>
            <a:off x="3542096" y="2791257"/>
            <a:ext cx="1106901"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Extracting</a:t>
            </a:r>
            <a:r>
              <a:rPr lang="en-IN" sz="1600" dirty="0"/>
              <a:t> data</a:t>
            </a:r>
          </a:p>
        </p:txBody>
      </p:sp>
      <p:sp>
        <p:nvSpPr>
          <p:cNvPr id="4153" name="TextBox 4152">
            <a:extLst>
              <a:ext uri="{FF2B5EF4-FFF2-40B4-BE49-F238E27FC236}">
                <a16:creationId xmlns:a16="http://schemas.microsoft.com/office/drawing/2014/main" id="{6DE0C4AE-84E2-1015-26D8-72FE425A7142}"/>
              </a:ext>
            </a:extLst>
          </p:cNvPr>
          <p:cNvSpPr txBox="1"/>
          <p:nvPr/>
        </p:nvSpPr>
        <p:spPr>
          <a:xfrm>
            <a:off x="6805058" y="1891538"/>
            <a:ext cx="130905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Storing in a database</a:t>
            </a:r>
          </a:p>
        </p:txBody>
      </p:sp>
      <p:cxnSp>
        <p:nvCxnSpPr>
          <p:cNvPr id="4155" name="Straight Arrow Connector 4154">
            <a:extLst>
              <a:ext uri="{FF2B5EF4-FFF2-40B4-BE49-F238E27FC236}">
                <a16:creationId xmlns:a16="http://schemas.microsoft.com/office/drawing/2014/main" id="{2F18E533-C7F2-C598-90E7-AF4206E015B5}"/>
              </a:ext>
            </a:extLst>
          </p:cNvPr>
          <p:cNvCxnSpPr>
            <a:cxnSpLocks/>
          </p:cNvCxnSpPr>
          <p:nvPr/>
        </p:nvCxnSpPr>
        <p:spPr>
          <a:xfrm flipH="1" flipV="1">
            <a:off x="9057379" y="3666917"/>
            <a:ext cx="2312475" cy="29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77" name="Straight Arrow Connector 4176">
            <a:extLst>
              <a:ext uri="{FF2B5EF4-FFF2-40B4-BE49-F238E27FC236}">
                <a16:creationId xmlns:a16="http://schemas.microsoft.com/office/drawing/2014/main" id="{2028C700-E7F1-4514-EC0A-44E3266521B5}"/>
              </a:ext>
            </a:extLst>
          </p:cNvPr>
          <p:cNvCxnSpPr>
            <a:cxnSpLocks/>
            <a:endCxn id="4162" idx="0"/>
          </p:cNvCxnSpPr>
          <p:nvPr/>
        </p:nvCxnSpPr>
        <p:spPr>
          <a:xfrm>
            <a:off x="11369854" y="3687689"/>
            <a:ext cx="2" cy="14425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89" name="TextBox 4188">
            <a:extLst>
              <a:ext uri="{FF2B5EF4-FFF2-40B4-BE49-F238E27FC236}">
                <a16:creationId xmlns:a16="http://schemas.microsoft.com/office/drawing/2014/main" id="{E531931B-6BE4-7484-77DE-6638F9277034}"/>
              </a:ext>
            </a:extLst>
          </p:cNvPr>
          <p:cNvSpPr txBox="1"/>
          <p:nvPr/>
        </p:nvSpPr>
        <p:spPr>
          <a:xfrm>
            <a:off x="8996610" y="3089665"/>
            <a:ext cx="299326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Admin can prepare data to analyse</a:t>
            </a:r>
          </a:p>
        </p:txBody>
      </p:sp>
      <p:sp>
        <p:nvSpPr>
          <p:cNvPr id="4193" name="TextBox 4192">
            <a:extLst>
              <a:ext uri="{FF2B5EF4-FFF2-40B4-BE49-F238E27FC236}">
                <a16:creationId xmlns:a16="http://schemas.microsoft.com/office/drawing/2014/main" id="{77C6BE93-4F35-2A5E-9861-1147EBDED72F}"/>
              </a:ext>
            </a:extLst>
          </p:cNvPr>
          <p:cNvSpPr txBox="1"/>
          <p:nvPr/>
        </p:nvSpPr>
        <p:spPr>
          <a:xfrm>
            <a:off x="3401765" y="5574242"/>
            <a:ext cx="2517769"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Modified based on  the changes done to graph data</a:t>
            </a:r>
          </a:p>
        </p:txBody>
      </p:sp>
      <p:sp>
        <p:nvSpPr>
          <p:cNvPr id="4195" name="TextBox 4194">
            <a:extLst>
              <a:ext uri="{FF2B5EF4-FFF2-40B4-BE49-F238E27FC236}">
                <a16:creationId xmlns:a16="http://schemas.microsoft.com/office/drawing/2014/main" id="{5F5D04ED-28AC-B170-3A15-133018AB2E94}"/>
              </a:ext>
            </a:extLst>
          </p:cNvPr>
          <p:cNvSpPr txBox="1"/>
          <p:nvPr/>
        </p:nvSpPr>
        <p:spPr>
          <a:xfrm>
            <a:off x="9163252" y="5455502"/>
            <a:ext cx="1463037"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Analysis section</a:t>
            </a:r>
          </a:p>
        </p:txBody>
      </p:sp>
      <p:cxnSp>
        <p:nvCxnSpPr>
          <p:cNvPr id="5" name="Straight Arrow Connector 4">
            <a:extLst>
              <a:ext uri="{FF2B5EF4-FFF2-40B4-BE49-F238E27FC236}">
                <a16:creationId xmlns:a16="http://schemas.microsoft.com/office/drawing/2014/main" id="{003D6534-6747-5A6C-B115-6BE99111E0FC}"/>
              </a:ext>
            </a:extLst>
          </p:cNvPr>
          <p:cNvCxnSpPr>
            <a:cxnSpLocks/>
            <a:stCxn id="4125" idx="3"/>
          </p:cNvCxnSpPr>
          <p:nvPr/>
        </p:nvCxnSpPr>
        <p:spPr>
          <a:xfrm>
            <a:off x="6083364" y="3680511"/>
            <a:ext cx="615819" cy="12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614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608C-0AFB-3B8A-F691-EFACE8BF514C}"/>
              </a:ext>
            </a:extLst>
          </p:cNvPr>
          <p:cNvSpPr>
            <a:spLocks noGrp="1"/>
          </p:cNvSpPr>
          <p:nvPr>
            <p:ph type="title"/>
          </p:nvPr>
        </p:nvSpPr>
        <p:spPr>
          <a:xfrm>
            <a:off x="1484312" y="198783"/>
            <a:ext cx="2252801" cy="1103244"/>
          </a:xfrm>
        </p:spPr>
        <p:txBody>
          <a:bodyPr>
            <a:normAutofit/>
          </a:bodyPr>
          <a:lstStyle/>
          <a:p>
            <a:r>
              <a:rPr lang="en-IN" altLang="en-US" sz="3200" b="1" dirty="0">
                <a:ln>
                  <a:noFill/>
                </a:ln>
                <a:latin typeface="Times New Roman" panose="02020603050405020304" pitchFamily="18" charset="0"/>
                <a:cs typeface="Times New Roman" panose="02020603050405020304" pitchFamily="18" charset="0"/>
              </a:rPr>
              <a:t>Modules:</a:t>
            </a:r>
            <a:endParaRPr lang="en-IN" sz="3200" dirty="0"/>
          </a:p>
        </p:txBody>
      </p:sp>
      <p:sp>
        <p:nvSpPr>
          <p:cNvPr id="3" name="Content Placeholder 2">
            <a:extLst>
              <a:ext uri="{FF2B5EF4-FFF2-40B4-BE49-F238E27FC236}">
                <a16:creationId xmlns:a16="http://schemas.microsoft.com/office/drawing/2014/main" id="{87E05BFA-D18C-39AA-8B11-95C448063D43}"/>
              </a:ext>
            </a:extLst>
          </p:cNvPr>
          <p:cNvSpPr>
            <a:spLocks noGrp="1"/>
          </p:cNvSpPr>
          <p:nvPr>
            <p:ph idx="1"/>
          </p:nvPr>
        </p:nvSpPr>
        <p:spPr>
          <a:xfrm>
            <a:off x="1484310" y="536711"/>
            <a:ext cx="10018713" cy="4721089"/>
          </a:xfrm>
        </p:spPr>
        <p:txBody>
          <a:bodyPr>
            <a:normAutofit/>
          </a:bodyPr>
          <a:lstStyle/>
          <a:p>
            <a:endParaRPr lang="en-IN" dirty="0"/>
          </a:p>
          <a:p>
            <a:r>
              <a:rPr lang="en-IN" sz="2000" dirty="0">
                <a:latin typeface="Times New Roman" panose="02020603050405020304" pitchFamily="18" charset="0"/>
                <a:cs typeface="Times New Roman" panose="02020603050405020304" pitchFamily="18" charset="0"/>
              </a:rPr>
              <a:t>Data Preprocessing</a:t>
            </a:r>
          </a:p>
          <a:p>
            <a:r>
              <a:rPr lang="en-IN" sz="2000" i="0" dirty="0">
                <a:effectLst/>
                <a:latin typeface="Times New Roman" panose="02020603050405020304" pitchFamily="18" charset="0"/>
                <a:cs typeface="Times New Roman" panose="02020603050405020304" pitchFamily="18" charset="0"/>
              </a:rPr>
              <a:t>Feature Engineering</a:t>
            </a:r>
          </a:p>
          <a:p>
            <a:r>
              <a:rPr lang="en-IN" sz="2000" dirty="0">
                <a:latin typeface="Times New Roman" panose="02020603050405020304" pitchFamily="18" charset="0"/>
                <a:cs typeface="Times New Roman" panose="02020603050405020304" pitchFamily="18" charset="0"/>
              </a:rPr>
              <a:t>Neural Network Architecture Design</a:t>
            </a:r>
          </a:p>
          <a:p>
            <a:r>
              <a:rPr lang="en-IN" sz="2000" i="0" dirty="0">
                <a:effectLst/>
                <a:latin typeface="Times New Roman" panose="02020603050405020304" pitchFamily="18" charset="0"/>
                <a:cs typeface="Times New Roman" panose="02020603050405020304" pitchFamily="18" charset="0"/>
              </a:rPr>
              <a:t>Multi-Modal Fusion</a:t>
            </a:r>
          </a:p>
          <a:p>
            <a:r>
              <a:rPr lang="en-IN" sz="2200" i="0" dirty="0">
                <a:effectLst/>
                <a:latin typeface="Times New Roman" panose="02020603050405020304" pitchFamily="18" charset="0"/>
                <a:cs typeface="Times New Roman" panose="02020603050405020304" pitchFamily="18" charset="0"/>
              </a:rPr>
              <a:t>Training Strategy</a:t>
            </a:r>
          </a:p>
          <a:p>
            <a:r>
              <a:rPr lang="en-IN" sz="2000" i="0" dirty="0">
                <a:effectLst/>
                <a:latin typeface="Times New Roman" panose="02020603050405020304" pitchFamily="18" charset="0"/>
                <a:cs typeface="Times New Roman" panose="02020603050405020304" pitchFamily="18" charset="0"/>
              </a:rPr>
              <a:t>Model Evaluation</a:t>
            </a:r>
          </a:p>
          <a:p>
            <a:r>
              <a:rPr lang="en-IN" sz="2200" i="0" dirty="0">
                <a:effectLst/>
                <a:latin typeface="Times New Roman" panose="02020603050405020304" pitchFamily="18" charset="0"/>
                <a:cs typeface="Times New Roman" panose="02020603050405020304" pitchFamily="18" charset="0"/>
              </a:rPr>
              <a:t>Interpretability and Insights</a:t>
            </a:r>
          </a:p>
          <a:p>
            <a:r>
              <a:rPr lang="en-IN" sz="2000" i="0" dirty="0">
                <a:effectLst/>
                <a:latin typeface="Times New Roman" panose="02020603050405020304" pitchFamily="18" charset="0"/>
                <a:cs typeface="Times New Roman" panose="02020603050405020304" pitchFamily="18" charset="0"/>
              </a:rPr>
              <a:t>Deployment and Integration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433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30DD-80E1-A6FD-04D9-7257E51FF50B}"/>
              </a:ext>
            </a:extLst>
          </p:cNvPr>
          <p:cNvSpPr>
            <a:spLocks noGrp="1"/>
          </p:cNvSpPr>
          <p:nvPr>
            <p:ph type="title"/>
          </p:nvPr>
        </p:nvSpPr>
        <p:spPr>
          <a:xfrm>
            <a:off x="1484312" y="218661"/>
            <a:ext cx="4727646" cy="1123122"/>
          </a:xfrm>
        </p:spPr>
        <p:txBody>
          <a:bodyPr/>
          <a:lstStyle/>
          <a:p>
            <a:r>
              <a:rPr lang="en-IN" b="1" dirty="0">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a16="http://schemas.microsoft.com/office/drawing/2014/main" id="{13DB2FD8-471B-6D48-BA9A-76F0C3B83D9B}"/>
              </a:ext>
            </a:extLst>
          </p:cNvPr>
          <p:cNvSpPr>
            <a:spLocks noGrp="1"/>
          </p:cNvSpPr>
          <p:nvPr>
            <p:ph idx="1"/>
          </p:nvPr>
        </p:nvSpPr>
        <p:spPr>
          <a:xfrm>
            <a:off x="1484310" y="0"/>
            <a:ext cx="10018713" cy="5178287"/>
          </a:xfrm>
        </p:spPr>
        <p:txBody>
          <a:bodyPr/>
          <a:lstStyle/>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ü"/>
            </a:pPr>
            <a:endParaRPr lang="en-I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I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I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587DF7-1074-EA73-538F-29FA8092E10D}"/>
              </a:ext>
            </a:extLst>
          </p:cNvPr>
          <p:cNvPicPr>
            <a:picLocks noChangeAspect="1"/>
          </p:cNvPicPr>
          <p:nvPr/>
        </p:nvPicPr>
        <p:blipFill>
          <a:blip r:embed="rId2"/>
          <a:stretch>
            <a:fillRect/>
          </a:stretch>
        </p:blipFill>
        <p:spPr>
          <a:xfrm>
            <a:off x="1580322" y="1897860"/>
            <a:ext cx="10018713" cy="4280770"/>
          </a:xfrm>
          <a:prstGeom prst="rect">
            <a:avLst/>
          </a:prstGeom>
        </p:spPr>
      </p:pic>
      <p:cxnSp>
        <p:nvCxnSpPr>
          <p:cNvPr id="6" name="Straight Arrow Connector 5">
            <a:extLst>
              <a:ext uri="{FF2B5EF4-FFF2-40B4-BE49-F238E27FC236}">
                <a16:creationId xmlns:a16="http://schemas.microsoft.com/office/drawing/2014/main" id="{8503B380-6581-19D1-055C-6AABBC76DECF}"/>
              </a:ext>
            </a:extLst>
          </p:cNvPr>
          <p:cNvCxnSpPr/>
          <p:nvPr/>
        </p:nvCxnSpPr>
        <p:spPr>
          <a:xfrm flipH="1">
            <a:off x="4065104" y="2693504"/>
            <a:ext cx="4075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C4BFCEA9-94B5-0F16-75FD-C92BEEF4DD6A}"/>
              </a:ext>
            </a:extLst>
          </p:cNvPr>
          <p:cNvCxnSpPr>
            <a:cxnSpLocks/>
          </p:cNvCxnSpPr>
          <p:nvPr/>
        </p:nvCxnSpPr>
        <p:spPr>
          <a:xfrm>
            <a:off x="8984974" y="2693504"/>
            <a:ext cx="3379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6637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8070-F6F5-3856-DE33-56531289503A}"/>
              </a:ext>
            </a:extLst>
          </p:cNvPr>
          <p:cNvSpPr>
            <a:spLocks noGrp="1"/>
          </p:cNvSpPr>
          <p:nvPr>
            <p:ph type="title"/>
          </p:nvPr>
        </p:nvSpPr>
        <p:spPr>
          <a:xfrm>
            <a:off x="1600200" y="119271"/>
            <a:ext cx="3140765" cy="725556"/>
          </a:xfrm>
        </p:spPr>
        <p:txBody>
          <a:bodyPr>
            <a:normAutofit/>
          </a:bodyPr>
          <a:lstStyle/>
          <a:p>
            <a:pPr marL="342900" indent="-342900">
              <a:buClr>
                <a:schemeClr val="accent1">
                  <a:lumMod val="75000"/>
                </a:schemeClr>
              </a:buCl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Activity Diagram:</a:t>
            </a:r>
          </a:p>
        </p:txBody>
      </p:sp>
      <p:pic>
        <p:nvPicPr>
          <p:cNvPr id="4" name="Picture 2">
            <a:extLst>
              <a:ext uri="{FF2B5EF4-FFF2-40B4-BE49-F238E27FC236}">
                <a16:creationId xmlns:a16="http://schemas.microsoft.com/office/drawing/2014/main" id="{E7AA6E4E-FE59-D7C8-F294-4FDDA219A8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1662" y="844827"/>
            <a:ext cx="10565294" cy="54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22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AFAE-27CC-C45F-2676-5ECC06FD57B3}"/>
              </a:ext>
            </a:extLst>
          </p:cNvPr>
          <p:cNvSpPr>
            <a:spLocks noGrp="1"/>
          </p:cNvSpPr>
          <p:nvPr>
            <p:ph type="title"/>
          </p:nvPr>
        </p:nvSpPr>
        <p:spPr>
          <a:xfrm>
            <a:off x="1484312" y="268357"/>
            <a:ext cx="3713853" cy="685800"/>
          </a:xfrm>
        </p:spPr>
        <p:txBody>
          <a:bodyPr>
            <a:normAutofit/>
          </a:bodyPr>
          <a:lstStyle/>
          <a:p>
            <a:pPr marL="342900" indent="-342900">
              <a:buClr>
                <a:schemeClr val="accent1">
                  <a:lumMod val="75000"/>
                </a:schemeClr>
              </a:buCl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Usecase Diagram:</a:t>
            </a:r>
          </a:p>
        </p:txBody>
      </p:sp>
      <p:pic>
        <p:nvPicPr>
          <p:cNvPr id="4" name="Picture 2">
            <a:extLst>
              <a:ext uri="{FF2B5EF4-FFF2-40B4-BE49-F238E27FC236}">
                <a16:creationId xmlns:a16="http://schemas.microsoft.com/office/drawing/2014/main" id="{4798908B-FA26-EA2A-88DB-9AC91D400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4313" y="1480930"/>
            <a:ext cx="10018712" cy="416508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12C5A8D-BFD8-7959-8E63-327048C9AA12}"/>
              </a:ext>
            </a:extLst>
          </p:cNvPr>
          <p:cNvCxnSpPr>
            <a:cxnSpLocks/>
          </p:cNvCxnSpPr>
          <p:nvPr/>
        </p:nvCxnSpPr>
        <p:spPr>
          <a:xfrm>
            <a:off x="3599848" y="2839453"/>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953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4282-9368-1922-C4DB-E5AA7098E5F9}"/>
              </a:ext>
            </a:extLst>
          </p:cNvPr>
          <p:cNvSpPr>
            <a:spLocks noGrp="1"/>
          </p:cNvSpPr>
          <p:nvPr>
            <p:ph type="title"/>
          </p:nvPr>
        </p:nvSpPr>
        <p:spPr>
          <a:xfrm>
            <a:off x="1484311" y="258417"/>
            <a:ext cx="3962332" cy="695740"/>
          </a:xfrm>
        </p:spPr>
        <p:txBody>
          <a:bodyPr>
            <a:normAutofit/>
          </a:bodyPr>
          <a:lstStyle/>
          <a:p>
            <a:pPr marL="342900" indent="-342900">
              <a:buClr>
                <a:schemeClr val="accent1">
                  <a:lumMod val="75000"/>
                </a:schemeClr>
              </a:buCl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Sequence Diagram:</a:t>
            </a:r>
          </a:p>
        </p:txBody>
      </p:sp>
      <p:pic>
        <p:nvPicPr>
          <p:cNvPr id="4" name="Picture 2">
            <a:extLst>
              <a:ext uri="{FF2B5EF4-FFF2-40B4-BE49-F238E27FC236}">
                <a16:creationId xmlns:a16="http://schemas.microsoft.com/office/drawing/2014/main" id="{7C038986-68DC-C5E9-4ED9-EEA7523574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3730" y="1018035"/>
            <a:ext cx="9875296" cy="521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6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9008-ED04-E46F-7561-6452C56E3FD0}"/>
              </a:ext>
            </a:extLst>
          </p:cNvPr>
          <p:cNvSpPr>
            <a:spLocks noGrp="1"/>
          </p:cNvSpPr>
          <p:nvPr>
            <p:ph type="title"/>
          </p:nvPr>
        </p:nvSpPr>
        <p:spPr>
          <a:xfrm>
            <a:off x="1605203" y="306457"/>
            <a:ext cx="8333927" cy="955814"/>
          </a:xfrm>
        </p:spPr>
        <p:txBody>
          <a:bodyPr/>
          <a:lstStyle/>
          <a:p>
            <a:r>
              <a:rPr lang="en-IN" b="1" dirty="0">
                <a:latin typeface="Times New Roman" panose="02020603050405020304" pitchFamily="18" charset="0"/>
                <a:cs typeface="Times New Roman" panose="02020603050405020304" pitchFamily="18" charset="0"/>
              </a:rPr>
              <a:t>Sample Code:</a:t>
            </a:r>
          </a:p>
        </p:txBody>
      </p:sp>
      <p:sp>
        <p:nvSpPr>
          <p:cNvPr id="3" name="Content Placeholder 2">
            <a:extLst>
              <a:ext uri="{FF2B5EF4-FFF2-40B4-BE49-F238E27FC236}">
                <a16:creationId xmlns:a16="http://schemas.microsoft.com/office/drawing/2014/main" id="{8CF55AC7-1ED3-D144-2613-2217A7D4F059}"/>
              </a:ext>
            </a:extLst>
          </p:cNvPr>
          <p:cNvSpPr>
            <a:spLocks noGrp="1"/>
          </p:cNvSpPr>
          <p:nvPr>
            <p:ph idx="1"/>
          </p:nvPr>
        </p:nvSpPr>
        <p:spPr>
          <a:xfrm>
            <a:off x="1484310" y="1262271"/>
            <a:ext cx="10018713" cy="4528929"/>
          </a:xfrm>
        </p:spPr>
        <p:txBody>
          <a:bodyPr>
            <a:normAutofit fontScale="40000" lnSpcReduction="20000"/>
          </a:bodyPr>
          <a:lstStyle/>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&lt;?xml version="1.0" encoding="UTF-8"?&gt;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&lt;project version="4"&gt;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&lt;component name="</a:t>
            </a:r>
            <a:r>
              <a:rPr lang="en-IN" sz="2900" kern="100" dirty="0" err="1">
                <a:effectLst/>
                <a:latin typeface="Times New Roman" panose="02020603050405020304" pitchFamily="18" charset="0"/>
                <a:ea typeface="Calibri" panose="020F0502020204030204" pitchFamily="34" charset="0"/>
                <a:cs typeface="Times New Roman" panose="02020603050405020304" pitchFamily="18" charset="0"/>
              </a:rPr>
              <a:t>ChangeListManager</a:t>
            </a: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&lt;list default="true" id="cf2f6933-f927-4da6-9ab9-39542e6f30c8" name="Default" comment="" /&gt;</a:t>
            </a:r>
            <a:endParaRPr lang="en-IN" sz="2900"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&lt;option name="EXCLUDED_CONVERTED_TO_IGNORED" value="true" /&gt;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&lt;option name="TRACKING_ENABLED" value="true" /&gt;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&lt;option name="SHOW_DIALOG" value="false" /&gt;</a:t>
            </a: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&lt;option name="HIGHLIGHT_CONFLICTS" value="true" /&gt;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&lt;option name="HIGHLIGHT_NON_ACTIVE_CHANGELIST" value="false" /&gt;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&lt;option name="LAST_RESOLUTION" value="IGNORE" /&gt;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&lt;/component&gt;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&lt;component name="</a:t>
            </a:r>
            <a:r>
              <a:rPr lang="en-IN" sz="2900" kern="100" dirty="0" err="1">
                <a:effectLst/>
                <a:latin typeface="Times New Roman" panose="02020603050405020304" pitchFamily="18" charset="0"/>
                <a:ea typeface="Calibri" panose="020F0502020204030204" pitchFamily="34" charset="0"/>
                <a:cs typeface="Times New Roman" panose="02020603050405020304" pitchFamily="18" charset="0"/>
              </a:rPr>
              <a:t>FileEditorManager</a:t>
            </a: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IN" sz="2900" kern="100" dirty="0">
                <a:effectLst/>
                <a:latin typeface="Times New Roman" panose="02020603050405020304" pitchFamily="18" charset="0"/>
                <a:ea typeface="Calibri" panose="020F0502020204030204" pitchFamily="34" charset="0"/>
                <a:cs typeface="Times New Roman" panose="02020603050405020304" pitchFamily="18" charset="0"/>
              </a:rPr>
              <a:t>  &lt;leaf SIDE_TABS_SIZE_LIMIT_KEY="300"&gt;</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0107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3E1D-E8C0-342B-6144-A192048996AC}"/>
              </a:ext>
            </a:extLst>
          </p:cNvPr>
          <p:cNvSpPr>
            <a:spLocks noGrp="1"/>
          </p:cNvSpPr>
          <p:nvPr>
            <p:ph type="title"/>
          </p:nvPr>
        </p:nvSpPr>
        <p:spPr>
          <a:xfrm>
            <a:off x="1630017" y="377687"/>
            <a:ext cx="2653748" cy="914400"/>
          </a:xfrm>
        </p:spPr>
        <p:txBody>
          <a:bodyPr/>
          <a:lstStyle/>
          <a:p>
            <a:r>
              <a:rPr lang="en-IN" b="1" dirty="0">
                <a:latin typeface="Times New Roman" panose="02020603050405020304" pitchFamily="18" charset="0"/>
                <a:cs typeface="Times New Roman" panose="02020603050405020304" pitchFamily="18" charset="0"/>
              </a:rPr>
              <a:t>Results:</a:t>
            </a:r>
          </a:p>
        </p:txBody>
      </p:sp>
      <p:pic>
        <p:nvPicPr>
          <p:cNvPr id="5" name="Content Placeholder 4">
            <a:extLst>
              <a:ext uri="{FF2B5EF4-FFF2-40B4-BE49-F238E27FC236}">
                <a16:creationId xmlns:a16="http://schemas.microsoft.com/office/drawing/2014/main" id="{E9E6C8AC-7676-85E0-1932-08DE805F23A4}"/>
              </a:ext>
            </a:extLst>
          </p:cNvPr>
          <p:cNvPicPr>
            <a:picLocks noGrp="1" noChangeAspect="1"/>
          </p:cNvPicPr>
          <p:nvPr>
            <p:ph idx="1"/>
          </p:nvPr>
        </p:nvPicPr>
        <p:blipFill>
          <a:blip r:embed="rId2"/>
          <a:stretch>
            <a:fillRect/>
          </a:stretch>
        </p:blipFill>
        <p:spPr>
          <a:xfrm>
            <a:off x="1838740" y="1639956"/>
            <a:ext cx="8925338" cy="4151243"/>
          </a:xfrm>
        </p:spPr>
      </p:pic>
    </p:spTree>
    <p:extLst>
      <p:ext uri="{BB962C8B-B14F-4D97-AF65-F5344CB8AC3E}">
        <p14:creationId xmlns:p14="http://schemas.microsoft.com/office/powerpoint/2010/main" val="126816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3241CC-EACF-BDC3-C8FA-A59FA522C4C5}"/>
              </a:ext>
            </a:extLst>
          </p:cNvPr>
          <p:cNvPicPr>
            <a:picLocks noChangeAspect="1"/>
          </p:cNvPicPr>
          <p:nvPr/>
        </p:nvPicPr>
        <p:blipFill>
          <a:blip r:embed="rId2"/>
          <a:stretch>
            <a:fillRect/>
          </a:stretch>
        </p:blipFill>
        <p:spPr>
          <a:xfrm>
            <a:off x="1669774" y="805070"/>
            <a:ext cx="9833250" cy="5083827"/>
          </a:xfrm>
          <a:prstGeom prst="rect">
            <a:avLst/>
          </a:prstGeom>
        </p:spPr>
      </p:pic>
    </p:spTree>
    <p:extLst>
      <p:ext uri="{BB962C8B-B14F-4D97-AF65-F5344CB8AC3E}">
        <p14:creationId xmlns:p14="http://schemas.microsoft.com/office/powerpoint/2010/main" val="172554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C898-A1C9-D49F-C7CE-9B49DC516732}"/>
              </a:ext>
            </a:extLst>
          </p:cNvPr>
          <p:cNvSpPr>
            <a:spLocks noGrp="1"/>
          </p:cNvSpPr>
          <p:nvPr>
            <p:ph type="title"/>
          </p:nvPr>
        </p:nvSpPr>
        <p:spPr>
          <a:xfrm>
            <a:off x="1540041" y="0"/>
            <a:ext cx="2839453" cy="760396"/>
          </a:xfrm>
        </p:spPr>
        <p:txBody>
          <a:bodyPr>
            <a:normAutofit/>
          </a:bodyPr>
          <a:lstStyle/>
          <a:p>
            <a:r>
              <a:rPr lang="en-IN" sz="3200" b="1" dirty="0">
                <a:latin typeface="Times New Roman" panose="02020603050405020304" pitchFamily="18" charset="0"/>
                <a:cs typeface="Times New Roman" panose="02020603050405020304" pitchFamily="18" charset="0"/>
              </a:rPr>
              <a:t>Contents </a:t>
            </a:r>
            <a:r>
              <a:rPr lang="en-IN"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5AE34F88-7564-47E9-539D-242237E35B0A}"/>
              </a:ext>
            </a:extLst>
          </p:cNvPr>
          <p:cNvSpPr>
            <a:spLocks noGrp="1"/>
          </p:cNvSpPr>
          <p:nvPr>
            <p:ph idx="1"/>
          </p:nvPr>
        </p:nvSpPr>
        <p:spPr>
          <a:xfrm>
            <a:off x="1809549" y="-596767"/>
            <a:ext cx="9693474" cy="8547233"/>
          </a:xfrm>
        </p:spPr>
        <p:txBody>
          <a:bodyPr>
            <a:normAutofit/>
          </a:bodyPr>
          <a:lstStyle/>
          <a:p>
            <a:pPr eaLnBrk="1" hangingPunct="1"/>
            <a:r>
              <a:rPr lang="en-US" altLang="en-US" sz="1500" dirty="0">
                <a:latin typeface="Times New Roman" panose="02020603050405020304" pitchFamily="18" charset="0"/>
                <a:cs typeface="Times New Roman" panose="02020603050405020304" pitchFamily="18" charset="0"/>
              </a:rPr>
              <a:t>Abstract</a:t>
            </a:r>
          </a:p>
          <a:p>
            <a:pPr eaLnBrk="1" hangingPunct="1"/>
            <a:r>
              <a:rPr lang="en-US" altLang="en-US" sz="1500" dirty="0">
                <a:latin typeface="Times New Roman" panose="02020603050405020304" pitchFamily="18" charset="0"/>
                <a:cs typeface="Times New Roman" panose="02020603050405020304" pitchFamily="18" charset="0"/>
              </a:rPr>
              <a:t>Existing System</a:t>
            </a:r>
          </a:p>
          <a:p>
            <a:pPr eaLnBrk="1" hangingPunct="1"/>
            <a:r>
              <a:rPr lang="en-US" altLang="en-US" sz="1500" dirty="0">
                <a:latin typeface="Times New Roman" panose="02020603050405020304" pitchFamily="18" charset="0"/>
                <a:cs typeface="Times New Roman" panose="02020603050405020304" pitchFamily="18" charset="0"/>
              </a:rPr>
              <a:t>Disadvantages of Existing System</a:t>
            </a:r>
          </a:p>
          <a:p>
            <a:pPr eaLnBrk="1" hangingPunct="1"/>
            <a:r>
              <a:rPr lang="en-US" altLang="en-US" sz="1500" dirty="0">
                <a:latin typeface="Times New Roman" panose="02020603050405020304" pitchFamily="18" charset="0"/>
                <a:cs typeface="Times New Roman" panose="02020603050405020304" pitchFamily="18" charset="0"/>
              </a:rPr>
              <a:t>Proposed System</a:t>
            </a:r>
          </a:p>
          <a:p>
            <a:pPr eaLnBrk="1" hangingPunct="1"/>
            <a:r>
              <a:rPr lang="en-US" altLang="en-US" sz="1500" dirty="0">
                <a:latin typeface="Times New Roman" panose="02020603050405020304" pitchFamily="18" charset="0"/>
                <a:cs typeface="Times New Roman" panose="02020603050405020304" pitchFamily="18" charset="0"/>
              </a:rPr>
              <a:t>Advantages of Proposed System</a:t>
            </a:r>
          </a:p>
          <a:p>
            <a:pPr eaLnBrk="1" hangingPunct="1"/>
            <a:r>
              <a:rPr lang="en-US" altLang="en-US" sz="1500" dirty="0">
                <a:latin typeface="Times New Roman" panose="02020603050405020304" pitchFamily="18" charset="0"/>
                <a:cs typeface="Times New Roman" panose="02020603050405020304" pitchFamily="18" charset="0"/>
              </a:rPr>
              <a:t>Hardware and Software Requirements</a:t>
            </a:r>
          </a:p>
          <a:p>
            <a:pPr eaLnBrk="1" hangingPunct="1"/>
            <a:r>
              <a:rPr lang="en-US" altLang="en-US" sz="1500" dirty="0">
                <a:latin typeface="Times New Roman" panose="02020603050405020304" pitchFamily="18" charset="0"/>
                <a:cs typeface="Times New Roman" panose="02020603050405020304" pitchFamily="18" charset="0"/>
              </a:rPr>
              <a:t>Novelty of the Project</a:t>
            </a:r>
          </a:p>
          <a:p>
            <a:r>
              <a:rPr lang="en-US" altLang="en-US" sz="1500" dirty="0">
                <a:latin typeface="Times New Roman" panose="02020603050405020304" pitchFamily="18" charset="0"/>
                <a:cs typeface="Times New Roman" panose="02020603050405020304" pitchFamily="18" charset="0"/>
              </a:rPr>
              <a:t>Architecture</a:t>
            </a:r>
          </a:p>
          <a:p>
            <a:r>
              <a:rPr lang="en-US" altLang="en-US" sz="1500" dirty="0">
                <a:latin typeface="Times New Roman" panose="02020603050405020304" pitchFamily="18" charset="0"/>
                <a:cs typeface="Times New Roman" panose="02020603050405020304" pitchFamily="18" charset="0"/>
              </a:rPr>
              <a:t>Modules</a:t>
            </a:r>
          </a:p>
          <a:p>
            <a:r>
              <a:rPr lang="en-US" altLang="en-US" sz="1500" dirty="0">
                <a:latin typeface="Times New Roman" panose="02020603050405020304" pitchFamily="18" charset="0"/>
                <a:cs typeface="Times New Roman" panose="02020603050405020304" pitchFamily="18" charset="0"/>
              </a:rPr>
              <a:t>UML Diagrams</a:t>
            </a:r>
          </a:p>
          <a:p>
            <a:r>
              <a:rPr lang="en-US" altLang="en-US" sz="1500" dirty="0">
                <a:latin typeface="Times New Roman" panose="02020603050405020304" pitchFamily="18" charset="0"/>
                <a:cs typeface="Times New Roman" panose="02020603050405020304" pitchFamily="18" charset="0"/>
              </a:rPr>
              <a:t>Sample Code</a:t>
            </a:r>
          </a:p>
          <a:p>
            <a:r>
              <a:rPr lang="en-US" altLang="en-US" sz="1500" dirty="0">
                <a:latin typeface="Times New Roman" panose="02020603050405020304" pitchFamily="18" charset="0"/>
                <a:cs typeface="Times New Roman" panose="02020603050405020304" pitchFamily="18" charset="0"/>
              </a:rPr>
              <a:t>Result</a:t>
            </a:r>
          </a:p>
          <a:p>
            <a:r>
              <a:rPr lang="en-US" altLang="en-US" sz="1500" dirty="0">
                <a:latin typeface="Times New Roman" panose="02020603050405020304" pitchFamily="18" charset="0"/>
                <a:cs typeface="Times New Roman" panose="02020603050405020304" pitchFamily="18" charset="0"/>
              </a:rPr>
              <a:t>Conclusion</a:t>
            </a:r>
          </a:p>
          <a:p>
            <a:r>
              <a:rPr lang="en-US" altLang="en-US" sz="1500" dirty="0">
                <a:latin typeface="Times New Roman" panose="02020603050405020304" pitchFamily="18" charset="0"/>
                <a:cs typeface="Times New Roman" panose="02020603050405020304" pitchFamily="18" charset="0"/>
              </a:rPr>
              <a:t>Future Scope</a:t>
            </a:r>
          </a:p>
          <a:p>
            <a:r>
              <a:rPr lang="en-US" altLang="en-US" sz="1500" dirty="0">
                <a:latin typeface="Times New Roman" panose="02020603050405020304" pitchFamily="18" charset="0"/>
                <a:cs typeface="Times New Roman" panose="02020603050405020304" pitchFamily="18" charset="0"/>
              </a:rPr>
              <a:t>Reference</a:t>
            </a:r>
          </a:p>
          <a:p>
            <a:r>
              <a:rPr lang="en-US" altLang="en-US" sz="1500" dirty="0">
                <a:latin typeface="Times New Roman" panose="02020603050405020304" pitchFamily="18" charset="0"/>
                <a:cs typeface="Times New Roman" panose="02020603050405020304" pitchFamily="18" charset="0"/>
              </a:rPr>
              <a:t>Github Link</a:t>
            </a:r>
          </a:p>
          <a:p>
            <a:endParaRPr lang="en-IN" dirty="0"/>
          </a:p>
        </p:txBody>
      </p:sp>
    </p:spTree>
    <p:extLst>
      <p:ext uri="{BB962C8B-B14F-4D97-AF65-F5344CB8AC3E}">
        <p14:creationId xmlns:p14="http://schemas.microsoft.com/office/powerpoint/2010/main" val="2620987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8689C-1800-7130-0D1C-904576AD2D25}"/>
              </a:ext>
            </a:extLst>
          </p:cNvPr>
          <p:cNvPicPr>
            <a:picLocks noChangeAspect="1"/>
          </p:cNvPicPr>
          <p:nvPr/>
        </p:nvPicPr>
        <p:blipFill>
          <a:blip r:embed="rId2"/>
          <a:stretch>
            <a:fillRect/>
          </a:stretch>
        </p:blipFill>
        <p:spPr>
          <a:xfrm>
            <a:off x="0" y="0"/>
            <a:ext cx="5804452" cy="6857999"/>
          </a:xfrm>
          <a:prstGeom prst="rect">
            <a:avLst/>
          </a:prstGeom>
        </p:spPr>
      </p:pic>
      <p:pic>
        <p:nvPicPr>
          <p:cNvPr id="6" name="Picture 5">
            <a:extLst>
              <a:ext uri="{FF2B5EF4-FFF2-40B4-BE49-F238E27FC236}">
                <a16:creationId xmlns:a16="http://schemas.microsoft.com/office/drawing/2014/main" id="{D10DA9AB-221C-6998-B339-5947C98F02F5}"/>
              </a:ext>
            </a:extLst>
          </p:cNvPr>
          <p:cNvPicPr>
            <a:picLocks noChangeAspect="1"/>
          </p:cNvPicPr>
          <p:nvPr/>
        </p:nvPicPr>
        <p:blipFill>
          <a:blip r:embed="rId3"/>
          <a:stretch>
            <a:fillRect/>
          </a:stretch>
        </p:blipFill>
        <p:spPr>
          <a:xfrm>
            <a:off x="6003236" y="0"/>
            <a:ext cx="6188764" cy="6858000"/>
          </a:xfrm>
          <a:prstGeom prst="rect">
            <a:avLst/>
          </a:prstGeom>
        </p:spPr>
      </p:pic>
    </p:spTree>
    <p:extLst>
      <p:ext uri="{BB962C8B-B14F-4D97-AF65-F5344CB8AC3E}">
        <p14:creationId xmlns:p14="http://schemas.microsoft.com/office/powerpoint/2010/main" val="332344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EDF54-1AE4-3724-911C-97C4EBB5F4BE}"/>
              </a:ext>
            </a:extLst>
          </p:cNvPr>
          <p:cNvPicPr>
            <a:picLocks noChangeAspect="1"/>
          </p:cNvPicPr>
          <p:nvPr/>
        </p:nvPicPr>
        <p:blipFill>
          <a:blip r:embed="rId2"/>
          <a:stretch>
            <a:fillRect/>
          </a:stretch>
        </p:blipFill>
        <p:spPr>
          <a:xfrm>
            <a:off x="0" y="1"/>
            <a:ext cx="5794513" cy="6858000"/>
          </a:xfrm>
          <a:prstGeom prst="rect">
            <a:avLst/>
          </a:prstGeom>
        </p:spPr>
      </p:pic>
      <p:pic>
        <p:nvPicPr>
          <p:cNvPr id="8" name="Picture 7">
            <a:extLst>
              <a:ext uri="{FF2B5EF4-FFF2-40B4-BE49-F238E27FC236}">
                <a16:creationId xmlns:a16="http://schemas.microsoft.com/office/drawing/2014/main" id="{630D2686-47CF-AD17-B802-1A2708860189}"/>
              </a:ext>
            </a:extLst>
          </p:cNvPr>
          <p:cNvPicPr>
            <a:picLocks noChangeAspect="1"/>
          </p:cNvPicPr>
          <p:nvPr/>
        </p:nvPicPr>
        <p:blipFill>
          <a:blip r:embed="rId3"/>
          <a:stretch>
            <a:fillRect/>
          </a:stretch>
        </p:blipFill>
        <p:spPr>
          <a:xfrm>
            <a:off x="5918497" y="1"/>
            <a:ext cx="6273501" cy="6857998"/>
          </a:xfrm>
          <a:prstGeom prst="rect">
            <a:avLst/>
          </a:prstGeom>
        </p:spPr>
      </p:pic>
    </p:spTree>
    <p:extLst>
      <p:ext uri="{BB962C8B-B14F-4D97-AF65-F5344CB8AC3E}">
        <p14:creationId xmlns:p14="http://schemas.microsoft.com/office/powerpoint/2010/main" val="141656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2EB32-8480-58CE-517C-AE4B28C87E7A}"/>
              </a:ext>
            </a:extLst>
          </p:cNvPr>
          <p:cNvPicPr>
            <a:picLocks noChangeAspect="1"/>
          </p:cNvPicPr>
          <p:nvPr/>
        </p:nvPicPr>
        <p:blipFill>
          <a:blip r:embed="rId2"/>
          <a:stretch>
            <a:fillRect/>
          </a:stretch>
        </p:blipFill>
        <p:spPr>
          <a:xfrm>
            <a:off x="124791" y="1"/>
            <a:ext cx="5971209" cy="6858000"/>
          </a:xfrm>
          <a:prstGeom prst="rect">
            <a:avLst/>
          </a:prstGeom>
        </p:spPr>
      </p:pic>
      <p:pic>
        <p:nvPicPr>
          <p:cNvPr id="5" name="Picture 4">
            <a:extLst>
              <a:ext uri="{FF2B5EF4-FFF2-40B4-BE49-F238E27FC236}">
                <a16:creationId xmlns:a16="http://schemas.microsoft.com/office/drawing/2014/main" id="{2319E969-3724-90C5-9905-6584C88DE3F4}"/>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42165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61210-3F5C-6C43-F8C5-989377D9FD9A}"/>
              </a:ext>
            </a:extLst>
          </p:cNvPr>
          <p:cNvPicPr>
            <a:picLocks noChangeAspect="1"/>
          </p:cNvPicPr>
          <p:nvPr/>
        </p:nvPicPr>
        <p:blipFill>
          <a:blip r:embed="rId2"/>
          <a:stretch>
            <a:fillRect/>
          </a:stretch>
        </p:blipFill>
        <p:spPr>
          <a:xfrm>
            <a:off x="1560443" y="655982"/>
            <a:ext cx="9601200" cy="5400675"/>
          </a:xfrm>
          <a:prstGeom prst="rect">
            <a:avLst/>
          </a:prstGeom>
        </p:spPr>
      </p:pic>
    </p:spTree>
    <p:extLst>
      <p:ext uri="{BB962C8B-B14F-4D97-AF65-F5344CB8AC3E}">
        <p14:creationId xmlns:p14="http://schemas.microsoft.com/office/powerpoint/2010/main" val="332285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51A2F-5388-9DB2-B9EA-8B1A2FDDA78A}"/>
              </a:ext>
            </a:extLst>
          </p:cNvPr>
          <p:cNvPicPr>
            <a:picLocks noChangeAspect="1"/>
          </p:cNvPicPr>
          <p:nvPr/>
        </p:nvPicPr>
        <p:blipFill>
          <a:blip r:embed="rId2"/>
          <a:stretch>
            <a:fillRect/>
          </a:stretch>
        </p:blipFill>
        <p:spPr>
          <a:xfrm>
            <a:off x="1657626" y="646043"/>
            <a:ext cx="9881704" cy="5346010"/>
          </a:xfrm>
          <a:prstGeom prst="rect">
            <a:avLst/>
          </a:prstGeom>
        </p:spPr>
      </p:pic>
    </p:spTree>
    <p:extLst>
      <p:ext uri="{BB962C8B-B14F-4D97-AF65-F5344CB8AC3E}">
        <p14:creationId xmlns:p14="http://schemas.microsoft.com/office/powerpoint/2010/main" val="376239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928DD-D43C-0F11-2BD4-DD55EE2B6B26}"/>
              </a:ext>
            </a:extLst>
          </p:cNvPr>
          <p:cNvPicPr>
            <a:picLocks noChangeAspect="1"/>
          </p:cNvPicPr>
          <p:nvPr/>
        </p:nvPicPr>
        <p:blipFill>
          <a:blip r:embed="rId2"/>
          <a:stretch>
            <a:fillRect/>
          </a:stretch>
        </p:blipFill>
        <p:spPr>
          <a:xfrm>
            <a:off x="1448905" y="815009"/>
            <a:ext cx="9404626" cy="5290102"/>
          </a:xfrm>
          <a:prstGeom prst="rect">
            <a:avLst/>
          </a:prstGeom>
        </p:spPr>
      </p:pic>
    </p:spTree>
    <p:extLst>
      <p:ext uri="{BB962C8B-B14F-4D97-AF65-F5344CB8AC3E}">
        <p14:creationId xmlns:p14="http://schemas.microsoft.com/office/powerpoint/2010/main" val="112347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24527-93B9-84BC-EA24-5BE20A541AA9}"/>
              </a:ext>
            </a:extLst>
          </p:cNvPr>
          <p:cNvPicPr>
            <a:picLocks noChangeAspect="1"/>
          </p:cNvPicPr>
          <p:nvPr/>
        </p:nvPicPr>
        <p:blipFill>
          <a:blip r:embed="rId2"/>
          <a:stretch>
            <a:fillRect/>
          </a:stretch>
        </p:blipFill>
        <p:spPr>
          <a:xfrm>
            <a:off x="1510748" y="849796"/>
            <a:ext cx="9680713" cy="5445401"/>
          </a:xfrm>
          <a:prstGeom prst="rect">
            <a:avLst/>
          </a:prstGeom>
        </p:spPr>
      </p:pic>
    </p:spTree>
    <p:extLst>
      <p:ext uri="{BB962C8B-B14F-4D97-AF65-F5344CB8AC3E}">
        <p14:creationId xmlns:p14="http://schemas.microsoft.com/office/powerpoint/2010/main" val="1604036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C9B4E-D41D-CA57-DFDD-9D80B147CE1D}"/>
              </a:ext>
            </a:extLst>
          </p:cNvPr>
          <p:cNvPicPr>
            <a:picLocks noChangeAspect="1"/>
          </p:cNvPicPr>
          <p:nvPr/>
        </p:nvPicPr>
        <p:blipFill>
          <a:blip r:embed="rId2"/>
          <a:stretch>
            <a:fillRect/>
          </a:stretch>
        </p:blipFill>
        <p:spPr>
          <a:xfrm>
            <a:off x="1540564" y="506896"/>
            <a:ext cx="9959009" cy="5601942"/>
          </a:xfrm>
          <a:prstGeom prst="rect">
            <a:avLst/>
          </a:prstGeom>
        </p:spPr>
      </p:pic>
    </p:spTree>
    <p:extLst>
      <p:ext uri="{BB962C8B-B14F-4D97-AF65-F5344CB8AC3E}">
        <p14:creationId xmlns:p14="http://schemas.microsoft.com/office/powerpoint/2010/main" val="185350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9BA5F-CBBB-B691-1CB8-8E342EA7F032}"/>
              </a:ext>
            </a:extLst>
          </p:cNvPr>
          <p:cNvPicPr>
            <a:picLocks noChangeAspect="1"/>
          </p:cNvPicPr>
          <p:nvPr/>
        </p:nvPicPr>
        <p:blipFill>
          <a:blip r:embed="rId2"/>
          <a:stretch>
            <a:fillRect/>
          </a:stretch>
        </p:blipFill>
        <p:spPr>
          <a:xfrm>
            <a:off x="1514062" y="526774"/>
            <a:ext cx="9766851" cy="5493854"/>
          </a:xfrm>
          <a:prstGeom prst="rect">
            <a:avLst/>
          </a:prstGeom>
        </p:spPr>
      </p:pic>
    </p:spTree>
    <p:extLst>
      <p:ext uri="{BB962C8B-B14F-4D97-AF65-F5344CB8AC3E}">
        <p14:creationId xmlns:p14="http://schemas.microsoft.com/office/powerpoint/2010/main" val="343373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689D3-FC85-0A37-0569-051CC0B5DD6B}"/>
              </a:ext>
            </a:extLst>
          </p:cNvPr>
          <p:cNvPicPr>
            <a:picLocks noChangeAspect="1"/>
          </p:cNvPicPr>
          <p:nvPr/>
        </p:nvPicPr>
        <p:blipFill>
          <a:blip r:embed="rId2"/>
          <a:stretch>
            <a:fillRect/>
          </a:stretch>
        </p:blipFill>
        <p:spPr>
          <a:xfrm>
            <a:off x="1296505" y="705678"/>
            <a:ext cx="9735929" cy="5476459"/>
          </a:xfrm>
          <a:prstGeom prst="rect">
            <a:avLst/>
          </a:prstGeom>
        </p:spPr>
      </p:pic>
    </p:spTree>
    <p:extLst>
      <p:ext uri="{BB962C8B-B14F-4D97-AF65-F5344CB8AC3E}">
        <p14:creationId xmlns:p14="http://schemas.microsoft.com/office/powerpoint/2010/main" val="207652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D897-3C6C-C104-8E34-8164D76BED85}"/>
              </a:ext>
            </a:extLst>
          </p:cNvPr>
          <p:cNvSpPr>
            <a:spLocks noGrp="1"/>
          </p:cNvSpPr>
          <p:nvPr>
            <p:ph type="title"/>
          </p:nvPr>
        </p:nvSpPr>
        <p:spPr>
          <a:xfrm>
            <a:off x="1484310" y="413887"/>
            <a:ext cx="2885558" cy="914400"/>
          </a:xfrm>
        </p:spPr>
        <p:txBody>
          <a:bodyPr/>
          <a:lstStyle/>
          <a:p>
            <a:r>
              <a:rPr lang="en-IN" b="1" dirty="0">
                <a:latin typeface="Times New Roman" panose="02020603050405020304" pitchFamily="18" charset="0"/>
                <a:cs typeface="Times New Roman" panose="02020603050405020304" pitchFamily="18" charset="0"/>
              </a:rPr>
              <a:t>Abstract :</a:t>
            </a:r>
          </a:p>
        </p:txBody>
      </p:sp>
      <p:sp>
        <p:nvSpPr>
          <p:cNvPr id="3" name="Content Placeholder 2">
            <a:extLst>
              <a:ext uri="{FF2B5EF4-FFF2-40B4-BE49-F238E27FC236}">
                <a16:creationId xmlns:a16="http://schemas.microsoft.com/office/drawing/2014/main" id="{8174EA73-AE13-0468-3914-F557E024914D}"/>
              </a:ext>
            </a:extLst>
          </p:cNvPr>
          <p:cNvSpPr>
            <a:spLocks noGrp="1"/>
          </p:cNvSpPr>
          <p:nvPr>
            <p:ph idx="1"/>
          </p:nvPr>
        </p:nvSpPr>
        <p:spPr>
          <a:xfrm>
            <a:off x="1484310" y="1328287"/>
            <a:ext cx="10018713" cy="4462914"/>
          </a:xfrm>
        </p:spPr>
        <p:txBody>
          <a:bodyPr>
            <a:normAutofit fontScale="92500"/>
          </a:bodyPr>
          <a:lstStyle/>
          <a:p>
            <a:pPr algn="just"/>
            <a:r>
              <a:rPr lang="en-US" sz="2200" b="0" i="0" dirty="0">
                <a:effectLst/>
                <a:latin typeface="Times New Roman" panose="02020603050405020304" pitchFamily="18" charset="0"/>
                <a:cs typeface="Times New Roman" panose="02020603050405020304" pitchFamily="18" charset="0"/>
              </a:rPr>
              <a:t>In today's online world, knowing how users behave in social hotspots is vital for things like targeted ads and content suggestions. This study introduces a smart way to predict user behavior in these hotspots.</a:t>
            </a:r>
          </a:p>
          <a:p>
            <a:pPr algn="just"/>
            <a:r>
              <a:rPr lang="en-US" sz="2200" b="0" i="0" dirty="0">
                <a:effectLst/>
                <a:latin typeface="Times New Roman" panose="02020603050405020304" pitchFamily="18" charset="0"/>
                <a:cs typeface="Times New Roman" panose="02020603050405020304" pitchFamily="18" charset="0"/>
              </a:rPr>
              <a:t>We start by gathering lots of data on how users interact on social platforms - things like likes, comments, and shares. Then, we build a model that looks at all these interactions together, capturing the full picture of what's happening in the hotspot.</a:t>
            </a:r>
          </a:p>
          <a:p>
            <a:pPr algn="just"/>
            <a:r>
              <a:rPr lang="en-US" sz="2200" b="0" i="0" dirty="0">
                <a:effectLst/>
                <a:latin typeface="Times New Roman" panose="02020603050405020304" pitchFamily="18" charset="0"/>
                <a:cs typeface="Times New Roman" panose="02020603050405020304" pitchFamily="18" charset="0"/>
              </a:rPr>
              <a:t>To make predictions, we use neural networks - fancy math tools that are great at finding hidden patterns. These networks, like recurrent and convolutional ones, help us see trends over time and understand how different interactions relate to each other.</a:t>
            </a:r>
          </a:p>
          <a:p>
            <a:pPr algn="just"/>
            <a:r>
              <a:rPr lang="en-US" sz="2200" b="0" i="0" dirty="0">
                <a:effectLst/>
                <a:latin typeface="Times New Roman" panose="02020603050405020304" pitchFamily="18" charset="0"/>
                <a:cs typeface="Times New Roman" panose="02020603050405020304" pitchFamily="18" charset="0"/>
              </a:rPr>
              <a:t>Tests on real data show that our approach works really well, beating out other methods. This means we can better understand what drives user actions in social hotspots, which is super helpful for managing online communities and making smarter decisions.</a:t>
            </a:r>
          </a:p>
          <a:p>
            <a:endParaRPr lang="en-IN" dirty="0"/>
          </a:p>
        </p:txBody>
      </p:sp>
    </p:spTree>
    <p:extLst>
      <p:ext uri="{BB962C8B-B14F-4D97-AF65-F5344CB8AC3E}">
        <p14:creationId xmlns:p14="http://schemas.microsoft.com/office/powerpoint/2010/main" val="3503602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B42E3C-8EF8-B9EA-BD8B-B293BEFEF104}"/>
              </a:ext>
            </a:extLst>
          </p:cNvPr>
          <p:cNvPicPr>
            <a:picLocks noChangeAspect="1"/>
          </p:cNvPicPr>
          <p:nvPr/>
        </p:nvPicPr>
        <p:blipFill>
          <a:blip r:embed="rId2"/>
          <a:stretch>
            <a:fillRect/>
          </a:stretch>
        </p:blipFill>
        <p:spPr>
          <a:xfrm>
            <a:off x="1630017" y="479873"/>
            <a:ext cx="10018644" cy="5635487"/>
          </a:xfrm>
          <a:prstGeom prst="rect">
            <a:avLst/>
          </a:prstGeom>
        </p:spPr>
      </p:pic>
    </p:spTree>
    <p:extLst>
      <p:ext uri="{BB962C8B-B14F-4D97-AF65-F5344CB8AC3E}">
        <p14:creationId xmlns:p14="http://schemas.microsoft.com/office/powerpoint/2010/main" val="206985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7BAC3C-FF45-67F3-717F-77EDC66CA39D}"/>
              </a:ext>
            </a:extLst>
          </p:cNvPr>
          <p:cNvPicPr>
            <a:picLocks noChangeAspect="1"/>
          </p:cNvPicPr>
          <p:nvPr/>
        </p:nvPicPr>
        <p:blipFill>
          <a:blip r:embed="rId2"/>
          <a:stretch>
            <a:fillRect/>
          </a:stretch>
        </p:blipFill>
        <p:spPr>
          <a:xfrm>
            <a:off x="1653210" y="337931"/>
            <a:ext cx="10000972" cy="5625547"/>
          </a:xfrm>
          <a:prstGeom prst="rect">
            <a:avLst/>
          </a:prstGeom>
        </p:spPr>
      </p:pic>
    </p:spTree>
    <p:extLst>
      <p:ext uri="{BB962C8B-B14F-4D97-AF65-F5344CB8AC3E}">
        <p14:creationId xmlns:p14="http://schemas.microsoft.com/office/powerpoint/2010/main" val="278699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0EEA-22B7-29DF-21FD-F86F11BB1135}"/>
              </a:ext>
            </a:extLst>
          </p:cNvPr>
          <p:cNvSpPr>
            <a:spLocks noGrp="1"/>
          </p:cNvSpPr>
          <p:nvPr>
            <p:ph type="title"/>
          </p:nvPr>
        </p:nvSpPr>
        <p:spPr>
          <a:xfrm>
            <a:off x="1484311" y="685801"/>
            <a:ext cx="3511201" cy="1085248"/>
          </a:xfrm>
        </p:spPr>
        <p:txBody>
          <a:bodyPr/>
          <a:lstStyle/>
          <a:p>
            <a:r>
              <a:rPr lang="en-IN" b="1"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1222FAEB-B63A-9E5B-0463-F17B1A37508F}"/>
              </a:ext>
            </a:extLst>
          </p:cNvPr>
          <p:cNvSpPr>
            <a:spLocks noGrp="1"/>
          </p:cNvSpPr>
          <p:nvPr>
            <p:ph idx="1"/>
          </p:nvPr>
        </p:nvSpPr>
        <p:spPr>
          <a:xfrm>
            <a:off x="1484310" y="259882"/>
            <a:ext cx="10018713" cy="6598118"/>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In user behavior prediction of social hotspots based on multi-message interaction and neural networks offers a comprehensive and innovative approach to understanding and predicting user behavior within online communities. By integrating data from various types of user interactions and leveraging advanced neural network architectures, including Recurrent Neural Networks (RNNs) and Convolutional Neural Networks (CNNs), the system can capture the complex dynamics and relationships present in social hotspots.</a:t>
            </a:r>
          </a:p>
          <a:p>
            <a:pPr algn="just"/>
            <a:r>
              <a:rPr lang="en-US" sz="2000" dirty="0">
                <a:latin typeface="Times New Roman" panose="02020603050405020304" pitchFamily="18" charset="0"/>
                <a:cs typeface="Times New Roman" panose="02020603050405020304" pitchFamily="18" charset="0"/>
              </a:rPr>
              <a:t> The system's ability to model temporal dynamics, extract semantic features from textual content, and provide real-time adaptation and feedback further enhances its effectiveness and usability. Overall, this system represents a significant advancement in the field of social media analytics, offering valuable insights and practical solutions for enhancing user engagement and community dynamics within online platforms.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0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745D-CA83-9D47-92F9-093584C1B106}"/>
              </a:ext>
            </a:extLst>
          </p:cNvPr>
          <p:cNvSpPr>
            <a:spLocks noGrp="1"/>
          </p:cNvSpPr>
          <p:nvPr>
            <p:ph type="title"/>
          </p:nvPr>
        </p:nvSpPr>
        <p:spPr>
          <a:xfrm>
            <a:off x="1484310" y="404261"/>
            <a:ext cx="3780709" cy="962526"/>
          </a:xfrm>
        </p:spPr>
        <p:txBody>
          <a:bodyPr>
            <a:normAutofit/>
          </a:bodyPr>
          <a:lstStyle/>
          <a:p>
            <a:r>
              <a:rPr lang="en-IN" b="1" dirty="0">
                <a:latin typeface="Times New Roman" panose="02020603050405020304" pitchFamily="18" charset="0"/>
                <a:cs typeface="Times New Roman" panose="02020603050405020304" pitchFamily="18" charset="0"/>
              </a:rPr>
              <a:t>Future Scope :</a:t>
            </a:r>
          </a:p>
        </p:txBody>
      </p:sp>
      <p:sp>
        <p:nvSpPr>
          <p:cNvPr id="3" name="Content Placeholder 2">
            <a:extLst>
              <a:ext uri="{FF2B5EF4-FFF2-40B4-BE49-F238E27FC236}">
                <a16:creationId xmlns:a16="http://schemas.microsoft.com/office/drawing/2014/main" id="{F1D8B13C-36D9-B4B3-8DBB-4C9B6E4AFC88}"/>
              </a:ext>
            </a:extLst>
          </p:cNvPr>
          <p:cNvSpPr>
            <a:spLocks noGrp="1"/>
          </p:cNvSpPr>
          <p:nvPr>
            <p:ph idx="1"/>
          </p:nvPr>
        </p:nvSpPr>
        <p:spPr>
          <a:xfrm>
            <a:off x="1484310" y="1251285"/>
            <a:ext cx="10018713" cy="3724976"/>
          </a:xfrm>
        </p:spPr>
        <p:txBody>
          <a:bodyPr>
            <a:normAutofit/>
          </a:bodyPr>
          <a:lstStyle/>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Hybrid Models Integration</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Real-time Prediction</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Robustness to Adversarial Attacks</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Multi-domain Adaptation</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Long-tail Behaviour Prediction</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 Dynamic Community Detection</a:t>
            </a:r>
          </a:p>
          <a:p>
            <a:pPr>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Multi-task Learning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40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AA85-E4A1-062A-B204-C8D8326585C0}"/>
              </a:ext>
            </a:extLst>
          </p:cNvPr>
          <p:cNvSpPr>
            <a:spLocks noGrp="1"/>
          </p:cNvSpPr>
          <p:nvPr>
            <p:ph type="title"/>
          </p:nvPr>
        </p:nvSpPr>
        <p:spPr>
          <a:xfrm>
            <a:off x="1484311" y="685801"/>
            <a:ext cx="3318695" cy="488481"/>
          </a:xfrm>
        </p:spPr>
        <p:txBody>
          <a:bodyPr>
            <a:normAutofit fontScale="90000"/>
          </a:bodyPr>
          <a:lstStyle/>
          <a:p>
            <a:r>
              <a:rPr lang="en-IN" b="1"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ED501837-CEF5-E55E-B28C-54CFEE347A24}"/>
              </a:ext>
            </a:extLst>
          </p:cNvPr>
          <p:cNvSpPr>
            <a:spLocks noGrp="1"/>
          </p:cNvSpPr>
          <p:nvPr>
            <p:ph idx="1"/>
          </p:nvPr>
        </p:nvSpPr>
        <p:spPr>
          <a:xfrm>
            <a:off x="1484310" y="1549667"/>
            <a:ext cx="10018713" cy="4241533"/>
          </a:xfrm>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 Takayasu, K. Sato, Y. Sano, K. Yamada, W. Miura and H. Takayasu, "</a:t>
            </a:r>
            <a:r>
              <a:rPr lang="en-IN"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Rumor</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diffusion and convergence during the 3.11 earthquake: A Twitter case study", </a:t>
            </a:r>
            <a:r>
              <a:rPr lang="en-IN" sz="1800" i="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PLoS</a:t>
            </a:r>
            <a:r>
              <a:rPr lang="en-IN" sz="1800" i="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ONE</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vol. 10, no. 4, Apr. 2015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 </a:t>
            </a:r>
            <a:r>
              <a:rPr lang="en-IN"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Gaglio</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 Lo Re and M. </a:t>
            </a:r>
            <a:r>
              <a:rPr lang="en-IN"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Morana</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framework for real-time Twitter data analysis", </a:t>
            </a:r>
            <a:r>
              <a:rPr lang="en-IN" sz="1800"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8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Commun.</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vol. 73, pp. 236-242, Jan. 2016.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Mislove</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 Marcon, K. P. </a:t>
            </a:r>
            <a:r>
              <a:rPr lang="en-IN"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Gummadi</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P. </a:t>
            </a:r>
            <a:r>
              <a:rPr lang="en-IN"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Druschel</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and B. Bhattacharjee, "Measurement and analysis of online social networks", </a:t>
            </a:r>
            <a:r>
              <a:rPr lang="en-IN" sz="1800" i="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Proc. 7th ACM SIGCOMM Conf. Internet Meas.</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pp. 29-42, 2007.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J. </a:t>
            </a:r>
            <a:r>
              <a:rPr lang="en-IN"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Golbeck</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 Robles, M. Edmondson and K. Turner, "Predicting personality from twitter", </a:t>
            </a:r>
            <a:r>
              <a:rPr lang="en-IN" sz="1800" i="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Proc. IEEE 3rd Int. Conf. Privacy </a:t>
            </a:r>
            <a:r>
              <a:rPr lang="en-IN" sz="1800" i="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a:t>
            </a:r>
            <a:r>
              <a:rPr lang="en-IN" sz="1800" i="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Risk Trust IEEE 3rd Int. Conf. Social </a:t>
            </a:r>
            <a:r>
              <a:rPr lang="en-IN" sz="1800" i="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Comput</a:t>
            </a:r>
            <a:r>
              <a:rPr lang="en-IN" sz="1800" i="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pp. 149-156, Oct. 2011.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9965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576-9CB8-6364-51BE-7BFD6EA7744C}"/>
              </a:ext>
            </a:extLst>
          </p:cNvPr>
          <p:cNvSpPr>
            <a:spLocks noGrp="1"/>
          </p:cNvSpPr>
          <p:nvPr>
            <p:ph type="title"/>
          </p:nvPr>
        </p:nvSpPr>
        <p:spPr>
          <a:xfrm>
            <a:off x="1484312" y="685801"/>
            <a:ext cx="4040590" cy="1065998"/>
          </a:xfrm>
        </p:spPr>
        <p:txBody>
          <a:bodyPr/>
          <a:lstStyle/>
          <a:p>
            <a:r>
              <a:rPr lang="en-IN" b="1" dirty="0" err="1">
                <a:latin typeface="Times New Roman" panose="02020603050405020304" pitchFamily="18" charset="0"/>
                <a:cs typeface="Times New Roman" panose="02020603050405020304" pitchFamily="18" charset="0"/>
              </a:rPr>
              <a:t>Github</a:t>
            </a:r>
            <a:r>
              <a:rPr lang="en-IN" b="1" dirty="0">
                <a:latin typeface="Times New Roman" panose="02020603050405020304" pitchFamily="18" charset="0"/>
                <a:cs typeface="Times New Roman" panose="02020603050405020304" pitchFamily="18" charset="0"/>
              </a:rPr>
              <a:t> Link :</a:t>
            </a:r>
          </a:p>
        </p:txBody>
      </p:sp>
      <p:sp>
        <p:nvSpPr>
          <p:cNvPr id="3" name="Content Placeholder 2">
            <a:extLst>
              <a:ext uri="{FF2B5EF4-FFF2-40B4-BE49-F238E27FC236}">
                <a16:creationId xmlns:a16="http://schemas.microsoft.com/office/drawing/2014/main" id="{D283B907-94BF-D28C-BD7D-D003EC4C6C15}"/>
              </a:ext>
            </a:extLst>
          </p:cNvPr>
          <p:cNvSpPr>
            <a:spLocks noGrp="1"/>
          </p:cNvSpPr>
          <p:nvPr>
            <p:ph idx="1"/>
          </p:nvPr>
        </p:nvSpPr>
        <p:spPr>
          <a:xfrm>
            <a:off x="1484310" y="847024"/>
            <a:ext cx="10018713" cy="3185962"/>
          </a:xfrm>
        </p:spPr>
        <p:txBody>
          <a:bodyPr/>
          <a:lstStyle/>
          <a:p>
            <a:pPr marL="0" marR="0" algn="just">
              <a:lnSpc>
                <a:spcPct val="150000"/>
              </a:lnSpc>
              <a:spcBef>
                <a:spcPts val="0"/>
              </a:spcBef>
              <a:spcAft>
                <a:spcPts val="800"/>
              </a:spcAft>
            </a:pPr>
            <a:r>
              <a:rPr lang="en-IN" sz="18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https://github.com/207r1a05p6/major-project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br>
              <a:rPr lang="en-IN" sz="1800" b="1" dirty="0">
                <a:solidFill>
                  <a:srgbClr val="0070C0"/>
                </a:solidFill>
                <a:effectLst/>
                <a:latin typeface="Times New Roman" panose="02020603050405020304" pitchFamily="18" charset="0"/>
                <a:ea typeface="Calibri" panose="020F0502020204030204" pitchFamily="34" charset="0"/>
              </a:rPr>
            </a:br>
            <a:endParaRPr lang="en-IN" dirty="0"/>
          </a:p>
        </p:txBody>
      </p:sp>
    </p:spTree>
    <p:extLst>
      <p:ext uri="{BB962C8B-B14F-4D97-AF65-F5344CB8AC3E}">
        <p14:creationId xmlns:p14="http://schemas.microsoft.com/office/powerpoint/2010/main" val="418415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6540-9969-3B4A-64F0-29B1363C5CF9}"/>
              </a:ext>
            </a:extLst>
          </p:cNvPr>
          <p:cNvSpPr>
            <a:spLocks noGrp="1"/>
          </p:cNvSpPr>
          <p:nvPr>
            <p:ph type="title"/>
          </p:nvPr>
        </p:nvSpPr>
        <p:spPr>
          <a:xfrm>
            <a:off x="1058779" y="317635"/>
            <a:ext cx="4947385" cy="1116530"/>
          </a:xfrm>
        </p:spPr>
        <p:txBody>
          <a:bodyPr/>
          <a:lstStyle/>
          <a:p>
            <a:r>
              <a:rPr lang="en-IN" b="1" dirty="0">
                <a:latin typeface="Times New Roman" panose="02020603050405020304" pitchFamily="18" charset="0"/>
                <a:cs typeface="Times New Roman" panose="02020603050405020304" pitchFamily="18" charset="0"/>
              </a:rPr>
              <a:t>Existing System :</a:t>
            </a:r>
          </a:p>
        </p:txBody>
      </p:sp>
      <p:sp>
        <p:nvSpPr>
          <p:cNvPr id="5" name="Content Placeholder 4">
            <a:extLst>
              <a:ext uri="{FF2B5EF4-FFF2-40B4-BE49-F238E27FC236}">
                <a16:creationId xmlns:a16="http://schemas.microsoft.com/office/drawing/2014/main" id="{0158158C-E4EA-18B2-84F5-DF24FD204172}"/>
              </a:ext>
            </a:extLst>
          </p:cNvPr>
          <p:cNvSpPr>
            <a:spLocks noGrp="1"/>
          </p:cNvSpPr>
          <p:nvPr>
            <p:ph idx="1"/>
          </p:nvPr>
        </p:nvSpPr>
        <p:spPr>
          <a:xfrm>
            <a:off x="1484310" y="1434165"/>
            <a:ext cx="10018713" cy="4357035"/>
          </a:xfrm>
        </p:spPr>
        <p:txBody>
          <a:bodyPr>
            <a:normAutofit/>
          </a:bodyPr>
          <a:lstStyle/>
          <a:p>
            <a:pPr algn="just"/>
            <a:r>
              <a:rPr lang="en-US" sz="2000" dirty="0">
                <a:latin typeface="Times New Roman" panose="02020603050405020304" pitchFamily="18" charset="0"/>
                <a:cs typeface="Times New Roman" panose="02020603050405020304" pitchFamily="18" charset="0"/>
              </a:rPr>
              <a:t>The existing system for predicting user behavior in social hotspots through multi-message interaction and neural networks encompasses a comprehensive process.</a:t>
            </a:r>
          </a:p>
          <a:p>
            <a:pPr algn="just"/>
            <a:r>
              <a:rPr lang="en-US" sz="2000" dirty="0">
                <a:latin typeface="Times New Roman" panose="02020603050405020304" pitchFamily="18" charset="0"/>
                <a:cs typeface="Times New Roman" panose="02020603050405020304" pitchFamily="18" charset="0"/>
              </a:rPr>
              <a:t> It begins with the collection of diverse data from social media platforms, including likes, comments, shares, and other engagement metrics, followed by the extraction of meaningful features such as temporal patterns, textual content, and network structures. </a:t>
            </a:r>
          </a:p>
          <a:p>
            <a:pPr algn="just"/>
            <a:r>
              <a:rPr lang="en-US" sz="2000" dirty="0">
                <a:latin typeface="Times New Roman" panose="02020603050405020304" pitchFamily="18" charset="0"/>
                <a:cs typeface="Times New Roman" panose="02020603050405020304" pitchFamily="18" charset="0"/>
              </a:rPr>
              <a:t>These features are then fed into a multi-message interaction model, which effectively captures the intricate relationships between different types of messages within social hotspots. Neural network architectures, including recurrent and convolutional models, are employed to learn from this data, capturing both temporal dynamics and spatial dependencies in user behavior. </a:t>
            </a:r>
          </a:p>
          <a:p>
            <a:pPr algn="just"/>
            <a:r>
              <a:rPr lang="en-US" sz="2000" dirty="0">
                <a:latin typeface="Times New Roman" panose="02020603050405020304" pitchFamily="18" charset="0"/>
                <a:cs typeface="Times New Roman" panose="02020603050405020304" pitchFamily="18" charset="0"/>
              </a:rPr>
              <a:t>The models are trained and evaluated using standard metrics, and insights gleaned from their interpretation aid in understanding user engagement patterns and optimizing strategies for content promotion and community management within social hotspots.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4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1B8C-DAD2-F5CF-79E0-4E674CF1C155}"/>
              </a:ext>
            </a:extLst>
          </p:cNvPr>
          <p:cNvSpPr>
            <a:spLocks noGrp="1"/>
          </p:cNvSpPr>
          <p:nvPr>
            <p:ph type="title"/>
          </p:nvPr>
        </p:nvSpPr>
        <p:spPr>
          <a:xfrm>
            <a:off x="1484311" y="365761"/>
            <a:ext cx="7794443" cy="1251284"/>
          </a:xfrm>
        </p:spPr>
        <p:txBody>
          <a:bodyPr/>
          <a:lstStyle/>
          <a:p>
            <a:r>
              <a:rPr lang="en-IN" b="1" dirty="0">
                <a:latin typeface="Times New Roman" panose="02020603050405020304" pitchFamily="18" charset="0"/>
                <a:cs typeface="Times New Roman" panose="02020603050405020304" pitchFamily="18" charset="0"/>
              </a:rPr>
              <a:t>Disadvantages of Existing System </a:t>
            </a:r>
            <a:r>
              <a:rPr lang="en-IN"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B2D5901A-281D-DF4C-D962-45AEFF082246}"/>
              </a:ext>
            </a:extLst>
          </p:cNvPr>
          <p:cNvSpPr>
            <a:spLocks noGrp="1"/>
          </p:cNvSpPr>
          <p:nvPr>
            <p:ph idx="1"/>
          </p:nvPr>
        </p:nvSpPr>
        <p:spPr>
          <a:xfrm>
            <a:off x="1484310" y="1424540"/>
            <a:ext cx="10018713" cy="4437246"/>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Neural networks are prone to overfitting, especially when trained on limited or biased data. This can lead to models that perform well on the training data but generalize poorly to new or unseen data, undermining the predictive accuracy of the system.</a:t>
            </a:r>
          </a:p>
          <a:p>
            <a:pPr algn="just"/>
            <a:r>
              <a:rPr lang="en-US" sz="2000" b="0" i="0" dirty="0">
                <a:effectLst/>
                <a:latin typeface="Times New Roman" panose="02020603050405020304" pitchFamily="18" charset="0"/>
                <a:cs typeface="Times New Roman" panose="02020603050405020304" pitchFamily="18" charset="0"/>
              </a:rPr>
              <a:t>Training effective neural network models requires large amounts of data, which may not always be readily available, especially in niche or specialized domains. Acquiring and labeling sufficient data can be resource-intensive and time-consuming, posing challenges for practical implementation</a:t>
            </a:r>
            <a:r>
              <a:rPr lang="en-US" sz="2000" b="0" i="0" dirty="0">
                <a:effectLst/>
                <a:latin typeface="Söhne"/>
              </a:rPr>
              <a:t>.</a:t>
            </a:r>
          </a:p>
          <a:p>
            <a:pPr algn="just"/>
            <a:r>
              <a:rPr lang="en-US" sz="2000" b="0" i="0" dirty="0">
                <a:effectLst/>
                <a:latin typeface="Times New Roman" panose="02020603050405020304" pitchFamily="18" charset="0"/>
                <a:cs typeface="Times New Roman" panose="02020603050405020304" pitchFamily="18" charset="0"/>
              </a:rPr>
              <a:t>Neural network models, particularly deep architectures, are computationally intensive to train and require substantial computational resources, including high-performance GPUs or specialized hardware. This can present scalability challenges, particularly for real-time or large-scale applications.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905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D988-4559-8B06-D762-36D55089FE53}"/>
              </a:ext>
            </a:extLst>
          </p:cNvPr>
          <p:cNvSpPr>
            <a:spLocks noGrp="1"/>
          </p:cNvSpPr>
          <p:nvPr>
            <p:ph type="title"/>
          </p:nvPr>
        </p:nvSpPr>
        <p:spPr>
          <a:xfrm>
            <a:off x="1484312" y="356135"/>
            <a:ext cx="4483352" cy="1020278"/>
          </a:xfrm>
        </p:spPr>
        <p:txBody>
          <a:bodyPr/>
          <a:lstStyle/>
          <a:p>
            <a:r>
              <a:rPr lang="en-IN" b="1" dirty="0">
                <a:latin typeface="Times New Roman" panose="02020603050405020304" pitchFamily="18" charset="0"/>
                <a:cs typeface="Times New Roman" panose="02020603050405020304" pitchFamily="18" charset="0"/>
              </a:rPr>
              <a:t>Proposed System </a:t>
            </a:r>
            <a:r>
              <a:rPr lang="en-IN"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A458F4B0-706D-2087-2740-04EE32D1282C}"/>
              </a:ext>
            </a:extLst>
          </p:cNvPr>
          <p:cNvSpPr>
            <a:spLocks noGrp="1"/>
          </p:cNvSpPr>
          <p:nvPr>
            <p:ph idx="1"/>
          </p:nvPr>
        </p:nvSpPr>
        <p:spPr>
          <a:xfrm>
            <a:off x="1484310" y="952901"/>
            <a:ext cx="10018713" cy="5322771"/>
          </a:xfrm>
        </p:spPr>
        <p:txBody>
          <a:bodyPr>
            <a:normAutofit/>
          </a:bodyPr>
          <a:lstStyle/>
          <a:p>
            <a:pPr algn="just"/>
            <a:r>
              <a:rPr lang="en-US" sz="2000" dirty="0">
                <a:latin typeface="Times New Roman" panose="02020603050405020304" pitchFamily="18" charset="0"/>
                <a:cs typeface="Times New Roman" panose="02020603050405020304" pitchFamily="18" charset="0"/>
              </a:rPr>
              <a:t>In this proposed system, Recurrent Neural Networks (RNNs) and Convolutional Neural Networks (CNNs) are integral components for effectively modeling and analyzing user behavior within social hotspots. RNNs are particularly useful for capturing temporal dynamics and sequential dependencies present in user interactions over time. They excel at learning patterns in the sequence of user actions, such as the order of engagement on a post or the progression of interactions across multiple messages within a hotspot.</a:t>
            </a:r>
          </a:p>
          <a:p>
            <a:pPr algn="just"/>
            <a:r>
              <a:rPr lang="en-US" sz="2000" b="0" i="0" dirty="0">
                <a:effectLst/>
                <a:latin typeface="Times New Roman" panose="02020603050405020304" pitchFamily="18" charset="0"/>
                <a:cs typeface="Times New Roman" panose="02020603050405020304" pitchFamily="18" charset="0"/>
              </a:rPr>
              <a:t>CNNs are adept at extracting spatial features from structured data, making them valuable for processing textual content within social hotspots. By leveraging CNNs, the system can extract semantic features from posts, comments, and shares, capturing the underlying context and relationships between different user interactions</a:t>
            </a:r>
            <a:r>
              <a:rPr lang="en-IN" sz="1600" dirty="0">
                <a:solidFill>
                  <a:srgbClr val="ECECEC"/>
                </a:solidFill>
                <a:latin typeface="Söhne"/>
                <a:cs typeface="Times New Roman" panose="02020603050405020304" pitchFamily="18" charset="0"/>
              </a:rPr>
              <a:t>.</a:t>
            </a:r>
          </a:p>
          <a:p>
            <a:pPr algn="just"/>
            <a:r>
              <a:rPr lang="en-US" sz="2000" b="0" i="0" dirty="0">
                <a:effectLst/>
                <a:latin typeface="Times New Roman" panose="02020603050405020304" pitchFamily="18" charset="0"/>
                <a:cs typeface="Times New Roman" panose="02020603050405020304" pitchFamily="18" charset="0"/>
              </a:rPr>
              <a:t>By combining the strengths of both RNNs and CNNs, the proposed system can effectively model the complex dynamics and interactions present in social hotspots, leading to more accurate predictions of user behavior.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41DD-EDAD-7E62-DC96-686C33B453E2}"/>
              </a:ext>
            </a:extLst>
          </p:cNvPr>
          <p:cNvSpPr>
            <a:spLocks noGrp="1"/>
          </p:cNvSpPr>
          <p:nvPr>
            <p:ph type="title"/>
          </p:nvPr>
        </p:nvSpPr>
        <p:spPr>
          <a:xfrm>
            <a:off x="1484311" y="471639"/>
            <a:ext cx="7351681" cy="1203158"/>
          </a:xfrm>
        </p:spPr>
        <p:txBody>
          <a:bodyPr/>
          <a:lstStyle/>
          <a:p>
            <a:r>
              <a:rPr lang="en-IN" b="1" dirty="0">
                <a:latin typeface="Times New Roman" panose="02020603050405020304" pitchFamily="18" charset="0"/>
                <a:cs typeface="Times New Roman" panose="02020603050405020304" pitchFamily="18" charset="0"/>
              </a:rPr>
              <a:t>Advantages of proposed system :</a:t>
            </a:r>
          </a:p>
        </p:txBody>
      </p:sp>
      <p:sp>
        <p:nvSpPr>
          <p:cNvPr id="3" name="Content Placeholder 2">
            <a:extLst>
              <a:ext uri="{FF2B5EF4-FFF2-40B4-BE49-F238E27FC236}">
                <a16:creationId xmlns:a16="http://schemas.microsoft.com/office/drawing/2014/main" id="{FAAC106F-9796-75E7-869F-1962D5C876FE}"/>
              </a:ext>
            </a:extLst>
          </p:cNvPr>
          <p:cNvSpPr>
            <a:spLocks noGrp="1"/>
          </p:cNvSpPr>
          <p:nvPr>
            <p:ph idx="1"/>
          </p:nvPr>
        </p:nvSpPr>
        <p:spPr>
          <a:xfrm>
            <a:off x="1484311" y="1347536"/>
            <a:ext cx="9922459" cy="4148489"/>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By leveraging multi-message interaction data and neural network architectures, the system provides a comprehensive model for capturing the complex dynamics and relationships within social hotspots. It considers various types of user interactions, such as likes, comments, shares, and views, allowing for a holistic understanding of user behavior.</a:t>
            </a:r>
          </a:p>
          <a:p>
            <a:pPr algn="just"/>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 implementation of real-time adaptation and feedback mechanisms, the system can continuously update and improve its predictive models based on incoming data. </a:t>
            </a:r>
          </a:p>
          <a:p>
            <a:pPr algn="just"/>
            <a:r>
              <a:rPr lang="en-US" sz="2000" b="0" i="0" dirty="0">
                <a:effectLst/>
                <a:latin typeface="Times New Roman" panose="02020603050405020304" pitchFamily="18" charset="0"/>
                <a:cs typeface="Times New Roman" panose="02020603050405020304" pitchFamily="18" charset="0"/>
              </a:rPr>
              <a:t>The proposed system can be adapted to different social media platforms and domains, making it suitable for a wide range of applications. Its modular architecture allows for the incorporation of additional data sources, feature extraction techniques, and model improvements to enhance performance and adapt to evolving user behavior patterns.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38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38C4-B806-711E-9DA7-30324A5E1E7E}"/>
              </a:ext>
            </a:extLst>
          </p:cNvPr>
          <p:cNvSpPr>
            <a:spLocks noGrp="1"/>
          </p:cNvSpPr>
          <p:nvPr>
            <p:ph type="title"/>
          </p:nvPr>
        </p:nvSpPr>
        <p:spPr>
          <a:xfrm>
            <a:off x="1484311" y="317634"/>
            <a:ext cx="8699217" cy="712269"/>
          </a:xfrm>
        </p:spPr>
        <p:txBody>
          <a:bodyPr>
            <a:normAutofit fontScale="90000"/>
          </a:bodyPr>
          <a:lstStyle/>
          <a:p>
            <a:r>
              <a:rPr lang="en-IN" b="1" dirty="0">
                <a:latin typeface="Times New Roman" panose="02020603050405020304" pitchFamily="18" charset="0"/>
                <a:cs typeface="Times New Roman" panose="02020603050405020304" pitchFamily="18" charset="0"/>
              </a:rPr>
              <a:t>Hardware and Software requirements :</a:t>
            </a:r>
          </a:p>
        </p:txBody>
      </p:sp>
      <p:sp>
        <p:nvSpPr>
          <p:cNvPr id="3" name="Content Placeholder 2">
            <a:extLst>
              <a:ext uri="{FF2B5EF4-FFF2-40B4-BE49-F238E27FC236}">
                <a16:creationId xmlns:a16="http://schemas.microsoft.com/office/drawing/2014/main" id="{F85AE21C-1126-5997-4586-5ADCEF84557C}"/>
              </a:ext>
            </a:extLst>
          </p:cNvPr>
          <p:cNvSpPr>
            <a:spLocks noGrp="1"/>
          </p:cNvSpPr>
          <p:nvPr>
            <p:ph idx="1"/>
          </p:nvPr>
        </p:nvSpPr>
        <p:spPr>
          <a:xfrm>
            <a:off x="1484311" y="1674795"/>
            <a:ext cx="10018712" cy="4764505"/>
          </a:xfrm>
        </p:spPr>
        <p:txBody>
          <a:bodyPr>
            <a:normAutofit/>
          </a:bodyPr>
          <a:lstStyle/>
          <a:p>
            <a:pPr>
              <a:buFont typeface="Wingdings" panose="05000000000000000000" pitchFamily="2" charset="2"/>
              <a:buChar char="ü"/>
            </a:pPr>
            <a:r>
              <a:rPr lang="en-IN" b="1" dirty="0">
                <a:latin typeface="Times New Roman" panose="02020603050405020304" pitchFamily="18" charset="0"/>
                <a:cs typeface="Times New Roman" panose="02020603050405020304" pitchFamily="18" charset="0"/>
              </a:rPr>
              <a:t>Hardware requirements </a:t>
            </a:r>
            <a:r>
              <a:rPr lang="en-IN" dirty="0">
                <a:latin typeface="Times New Roman" panose="02020603050405020304" pitchFamily="18" charset="0"/>
                <a:cs typeface="Times New Roman" panose="02020603050405020304" pitchFamily="18" charset="0"/>
              </a:rPr>
              <a:t>:</a:t>
            </a:r>
          </a:p>
          <a:p>
            <a:pPr marL="342900" marR="0" lvl="0" indent="-342900">
              <a:lnSpc>
                <a:spcPct val="150000"/>
              </a:lnSpc>
              <a:spcBef>
                <a:spcPts val="0"/>
              </a:spcBef>
              <a:spcAft>
                <a:spcPts val="0"/>
              </a:spcAft>
              <a:buFont typeface="Symbol" panose="05050102010706020507" pitchFamily="18" charset="2"/>
              <a:buChar char=""/>
            </a:pPr>
            <a:r>
              <a:rPr lang="en-IN" sz="1800" kern="100" spc="5" dirty="0">
                <a:effectLst/>
                <a:latin typeface="Times New Roman" panose="02020603050405020304" pitchFamily="18" charset="0"/>
                <a:ea typeface="Calibri" panose="020F0502020204030204" pitchFamily="34" charset="0"/>
                <a:cs typeface="Times New Roman" panose="02020603050405020304" pitchFamily="18" charset="0"/>
              </a:rPr>
              <a:t>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ro</a:t>
            </a:r>
            <a:r>
              <a:rPr lang="en-IN" sz="1800" kern="100" spc="-10" dirty="0">
                <a:effectLst/>
                <a:latin typeface="Times New Roman" panose="02020603050405020304" pitchFamily="18" charset="0"/>
                <a:ea typeface="Calibri" panose="020F0502020204030204" pitchFamily="34" charset="0"/>
                <a:cs typeface="Times New Roman" panose="02020603050405020304" pitchFamily="18" charset="0"/>
              </a:rPr>
              <a:t>c</a:t>
            </a:r>
            <a:r>
              <a:rPr lang="en-IN" sz="1800" kern="100" spc="-5" dirty="0">
                <a:effectLst/>
                <a:latin typeface="Times New Roman" panose="02020603050405020304" pitchFamily="18" charset="0"/>
                <a:ea typeface="Calibri" panose="020F0502020204030204" pitchFamily="34" charset="0"/>
                <a:cs typeface="Times New Roman" panose="02020603050405020304" pitchFamily="18" charset="0"/>
              </a:rPr>
              <a:t>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ssor                     </a:t>
            </a:r>
            <a:r>
              <a:rPr lang="en-IN" sz="1800" kern="100" spc="145"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spc="145" dirty="0">
                <a:effectLst/>
                <a:latin typeface="Times New Roman" panose="02020603050405020304" pitchFamily="18" charset="0"/>
                <a:ea typeface="Calibri" panose="020F0502020204030204" pitchFamily="34" charset="0"/>
                <a:cs typeface="Times New Roman" panose="02020603050405020304" pitchFamily="18" charset="0"/>
              </a:rPr>
              <a:t>11th Gen Intel(R) Core(TM) i5-1135G7 @ 2.40GHz</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RAM                            :   8.00 GB</a:t>
            </a:r>
          </a:p>
          <a:p>
            <a:pPr marR="0" lvl="0">
              <a:lnSpc>
                <a:spcPct val="150000"/>
              </a:lnSpc>
              <a:spcBef>
                <a:spcPts val="0"/>
              </a:spcBef>
              <a:spcAft>
                <a:spcPts val="0"/>
              </a:spcAft>
              <a:buFont typeface="Wingdings" panose="05000000000000000000" pitchFamily="2" charset="2"/>
              <a:buChar char="ü"/>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lnSpc>
                <a:spcPct val="150000"/>
              </a:lnSpc>
              <a:spcBef>
                <a:spcPts val="0"/>
              </a:spcBef>
              <a:spcAft>
                <a:spcPts val="10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Coding Language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Python.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Front-End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Python.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Back-End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Django</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Designing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Html,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css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Font typeface="Wingdings" panose="05000000000000000000" pitchFamily="2" charset="2"/>
              <a:buChar char="Ø"/>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7634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6171F-1C24-2F2A-0EE7-334E9916BC5F}"/>
              </a:ext>
            </a:extLst>
          </p:cNvPr>
          <p:cNvSpPr>
            <a:spLocks noGrp="1"/>
          </p:cNvSpPr>
          <p:nvPr>
            <p:ph type="title"/>
          </p:nvPr>
        </p:nvSpPr>
        <p:spPr>
          <a:xfrm>
            <a:off x="1484311" y="394636"/>
            <a:ext cx="5022367" cy="1289785"/>
          </a:xfrm>
        </p:spPr>
        <p:txBody>
          <a:bodyPr/>
          <a:lstStyle/>
          <a:p>
            <a:r>
              <a:rPr lang="en-IN" b="1" dirty="0">
                <a:latin typeface="Times New Roman" panose="02020603050405020304" pitchFamily="18" charset="0"/>
                <a:cs typeface="Times New Roman" panose="02020603050405020304" pitchFamily="18" charset="0"/>
              </a:rPr>
              <a:t>Novelty of Project : </a:t>
            </a:r>
          </a:p>
        </p:txBody>
      </p:sp>
      <p:sp>
        <p:nvSpPr>
          <p:cNvPr id="3" name="Content Placeholder 2">
            <a:extLst>
              <a:ext uri="{FF2B5EF4-FFF2-40B4-BE49-F238E27FC236}">
                <a16:creationId xmlns:a16="http://schemas.microsoft.com/office/drawing/2014/main" id="{A5BB66E7-FF6D-6624-5A35-A74E6E4836E1}"/>
              </a:ext>
            </a:extLst>
          </p:cNvPr>
          <p:cNvSpPr>
            <a:spLocks noGrp="1"/>
          </p:cNvSpPr>
          <p:nvPr>
            <p:ph idx="1"/>
          </p:nvPr>
        </p:nvSpPr>
        <p:spPr>
          <a:xfrm>
            <a:off x="1484310" y="1357163"/>
            <a:ext cx="10018713" cy="3253338"/>
          </a:xfrm>
        </p:spPr>
        <p:txBody>
          <a:bodyPr>
            <a:normAutofit/>
          </a:bodyPr>
          <a:lstStyle/>
          <a:p>
            <a:r>
              <a:rPr lang="en-US" sz="2000" i="0" dirty="0">
                <a:effectLst/>
                <a:latin typeface="Times New Roman" panose="02020603050405020304" pitchFamily="18" charset="0"/>
                <a:cs typeface="Times New Roman" panose="02020603050405020304" pitchFamily="18" charset="0"/>
              </a:rPr>
              <a:t>Integration of Multi-Message Interaction Data</a:t>
            </a:r>
          </a:p>
          <a:p>
            <a:r>
              <a:rPr lang="en-US" sz="2000" i="0" dirty="0">
                <a:effectLst/>
                <a:latin typeface="Times New Roman" panose="02020603050405020304" pitchFamily="18" charset="0"/>
                <a:cs typeface="Times New Roman" panose="02020603050405020304" pitchFamily="18" charset="0"/>
              </a:rPr>
              <a:t>Incorporation of Neural Network Architectures</a:t>
            </a:r>
          </a:p>
          <a:p>
            <a:r>
              <a:rPr lang="en-US" sz="2000" i="0" dirty="0">
                <a:effectLst/>
                <a:latin typeface="Times New Roman" panose="02020603050405020304" pitchFamily="18" charset="0"/>
                <a:cs typeface="Times New Roman" panose="02020603050405020304" pitchFamily="18" charset="0"/>
              </a:rPr>
              <a:t>Semantic Analysis of Textual Content</a:t>
            </a:r>
          </a:p>
          <a:p>
            <a:r>
              <a:rPr lang="en-IN" sz="2000" i="0" dirty="0">
                <a:effectLst/>
                <a:latin typeface="Times New Roman" panose="02020603050405020304" pitchFamily="18" charset="0"/>
                <a:cs typeface="Times New Roman" panose="02020603050405020304" pitchFamily="18" charset="0"/>
              </a:rPr>
              <a:t>Real-Time Adaptation and Feedback</a:t>
            </a:r>
          </a:p>
          <a:p>
            <a:r>
              <a:rPr lang="en-IN" sz="2000" i="0" dirty="0">
                <a:effectLst/>
                <a:latin typeface="Times New Roman" panose="02020603050405020304" pitchFamily="18" charset="0"/>
                <a:cs typeface="Times New Roman" panose="02020603050405020304" pitchFamily="18" charset="0"/>
              </a:rPr>
              <a:t>Interpretability and Explainability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599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895</TotalTime>
  <Words>1660</Words>
  <Application>Microsoft Office PowerPoint</Application>
  <PresentationFormat>Widescreen</PresentationFormat>
  <Paragraphs>141</Paragraphs>
  <Slides>35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Calibri</vt:lpstr>
      <vt:lpstr>Calibri Light</vt:lpstr>
      <vt:lpstr>Corbel</vt:lpstr>
      <vt:lpstr>Söhne</vt:lpstr>
      <vt:lpstr>Symbol</vt:lpstr>
      <vt:lpstr>Times New Roman</vt:lpstr>
      <vt:lpstr>Wingdings</vt:lpstr>
      <vt:lpstr>Parallax</vt:lpstr>
      <vt:lpstr>Office Theme</vt:lpstr>
      <vt:lpstr>CMR TECHNICAL CAMPUS                   UGC(Autonomous) Kandlakoya, Medchal Road, Hyd-501401  Department of Computer Science and Engineering A Major Project Final Review         USER BEHAVIOUR PREDICTION OF SOCIAL HOTSPOT BASED ON MULTI MESSAGE INTERACTION AND NEURAL NETWORK Batch No : 04 </vt:lpstr>
      <vt:lpstr>Contents :</vt:lpstr>
      <vt:lpstr>Abstract :</vt:lpstr>
      <vt:lpstr>Existing System :</vt:lpstr>
      <vt:lpstr>Disadvantages of Existing System : </vt:lpstr>
      <vt:lpstr>Proposed System :</vt:lpstr>
      <vt:lpstr>Advantages of proposed system :</vt:lpstr>
      <vt:lpstr>Hardware and Software requirements :</vt:lpstr>
      <vt:lpstr>Novelty of Project : </vt:lpstr>
      <vt:lpstr>Architecture:</vt:lpstr>
      <vt:lpstr>PowerPoint Presentation</vt:lpstr>
      <vt:lpstr>Modules:</vt:lpstr>
      <vt:lpstr>UML Diagrams:</vt:lpstr>
      <vt:lpstr>Activity Diagram:</vt:lpstr>
      <vt:lpstr> Usecase Diagram:</vt:lpstr>
      <vt:lpstr> Sequence Diagram:</vt:lpstr>
      <vt:lpstr>Sample Code:</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Scope :</vt:lpstr>
      <vt:lpstr>Reference:</vt:lpstr>
      <vt:lpstr>Github Link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UGC(Autonomous) Kandlakoya, Medchal Road, Hyd-501401  Department of Computer Science and Engineering A Major Project Review 1 USER BEHAVIOUR PREDICTION OF SOCIAL HOTSPOT BASED ON MULTI MESSAGE INTERACTION AND NEURAL NETWORK Batch No : 04</dc:title>
  <dc:creator>Kavya Veldhandi</dc:creator>
  <cp:lastModifiedBy>Kavya Veldhandi</cp:lastModifiedBy>
  <cp:revision>13</cp:revision>
  <dcterms:created xsi:type="dcterms:W3CDTF">2024-02-25T16:36:21Z</dcterms:created>
  <dcterms:modified xsi:type="dcterms:W3CDTF">2024-03-27T06:07:07Z</dcterms:modified>
</cp:coreProperties>
</file>